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comments/comment4.xml" ContentType="application/vnd.openxmlformats-officedocument.presentationml.comments+xml"/>
  <Override PartName="/ppt/notesSlides/notesSlide4.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69" r:id="rId5"/>
    <p:sldId id="270" r:id="rId6"/>
    <p:sldId id="259" r:id="rId7"/>
    <p:sldId id="260" r:id="rId8"/>
    <p:sldId id="265" r:id="rId9"/>
    <p:sldId id="262" r:id="rId10"/>
    <p:sldId id="268" r:id="rId11"/>
    <p:sldId id="266" r:id="rId12"/>
    <p:sldId id="267" r:id="rId13"/>
    <p:sldId id="263" r:id="rId14"/>
    <p:sldId id="264" r:id="rId15"/>
  </p:sldIdLst>
  <p:sldSz cx="9144000" cy="6858000" type="screen4x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26"/>
    <p:restoredTop sz="84302"/>
  </p:normalViewPr>
  <p:slideViewPr>
    <p:cSldViewPr snapToGrid="0" snapToObjects="1">
      <p:cViewPr>
        <p:scale>
          <a:sx n="75" d="100"/>
          <a:sy n="75" d="100"/>
        </p:scale>
        <p:origin x="680" y="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commentAuthors" Target="commentAuthors.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9-22T19:21:40" idx="1">
    <p:pos x="0" y="0"/>
    <p:text>Can we model the effect of collaboration tools and use the model to inform their design?</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09-22T19:26:36" idx="2">
    <p:pos x="0" y="0"/>
    <p:text>1) I will provide updated graphs for parameter space exploration
2) I will explain in the paper draft what is the expected behaviour (power law), how we tried to reproduce it by oberving contribution ditribution in a log-log plot and what are the parameters tipically found in data we have and in simulations (power law alpha parameter). Do you meed something else here? Maybe different community histories?
3) Power law with exponential cut-off is the accurate term to use here. It is seen in a log log plot as a decay in the high values area of the expected  tright line. You can use here some of the provided graphs, please ask for clarifiction if needed.</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7-09-22T19:26:36" idx="2">
    <p:pos x="0" y="0"/>
    <p:text>1) I will provide updated graphs for parameter space exploration
2) I will explain in the paper draft what is the expected behaviour (power law), how we tried to reproduce it by oberving contribution ditribution in a log-log plot and what are the parameters tipically found in data we have and in simulations (power law alpha parameter). Do you meed something else here? Maybe different community histories?
3) Power law with exponential cut-off is the accurate term to use here. It is seen in a log log plot as a decay in the high values area of the expected  tright line. You can use here some of the provided graphs, please ask for clarifiction if needed.</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7-09-22T19:26:36" idx="2">
    <p:pos x="0" y="0"/>
    <p:text>1) I will provide updated graphs for parameter space exploration
2) I will explain in the paper draft what is the expected behaviour (power law), how we tried to reproduce it by oberving contribution ditribution in a log-log plot and what are the parameters tipically found in data we have and in simulations (power law alpha parameter). Do you meed something else here? Maybe different community histories?
3) Power law with exponential cut-off is the accurate term to use here. It is seen in a log log plot as a decay in the high values area of the expected  tright line. You can use here some of the provided graphs, please ask for clarifiction if needed.</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7-09-22T19:26:36" idx="2">
    <p:pos x="0" y="0"/>
    <p:text>1) I will provide updated graphs for parameter space exploration
2) I will explain in the paper draft what is the expected behaviour (power law), how we tried to reproduce it by oberving contribution ditribution in a log-log plot and what are the parameters tipically found in data we have and in simulations (power law alpha parameter). Do you meed something else here? Maybe different community histories?
3) Power law with exponential cut-off is the accurate term to use here. It is seen in a log log plot as a decay in the high values area of the expected  tright line. You can use here some of the provided graphs, please ask for clarifiction if needed.</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7-09-22T19:27:12" idx="3">
    <p:pos x="0" y="0"/>
    <p:text>How can I help here Pete? Please let me know</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AE045A31-DB69-9E43-8370-56B56DF00653}" type="datetimeFigureOut">
              <a:rPr lang="en-US" smtClean="0"/>
              <a:t>9/24/17</a:t>
            </a:fld>
            <a:endParaRPr lang="en-US"/>
          </a:p>
        </p:txBody>
      </p:sp>
      <p:sp>
        <p:nvSpPr>
          <p:cNvPr id="4" name="Slide Image Placeholder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9A6FE77B-FAD8-A144-99B3-2963FE82ADB7}" type="slidenum">
              <a:rPr lang="en-US" smtClean="0"/>
              <a:t>‹#›</a:t>
            </a:fld>
            <a:endParaRPr lang="en-US"/>
          </a:p>
        </p:txBody>
      </p:sp>
    </p:spTree>
    <p:extLst>
      <p:ext uri="{BB962C8B-B14F-4D97-AF65-F5344CB8AC3E}">
        <p14:creationId xmlns:p14="http://schemas.microsoft.com/office/powerpoint/2010/main" val="1935761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28625" indent="-428625">
              <a:buFont typeface="Arial" charset="0"/>
              <a:buChar char="•"/>
            </a:pPr>
            <a:r>
              <a:rPr lang="en-US" sz="1200" smtClean="0"/>
              <a:t>Exploring parameter space </a:t>
            </a:r>
            <a:r>
              <a:rPr lang="en-US" sz="1200" smtClean="0">
                <a:solidFill>
                  <a:srgbClr val="FF0000"/>
                </a:solidFill>
              </a:rPr>
              <a:t>(graphs of parameter sweeping?)</a:t>
            </a:r>
          </a:p>
          <a:p>
            <a:pPr marL="428625" indent="-428625">
              <a:buFont typeface="Arial" charset="0"/>
              <a:buChar char="•"/>
            </a:pPr>
            <a:r>
              <a:rPr lang="en-US" sz="1200" err="1" smtClean="0">
                <a:solidFill>
                  <a:srgbClr val="FF0000"/>
                </a:solidFill>
              </a:rPr>
              <a:t>Psquared</a:t>
            </a:r>
            <a:r>
              <a:rPr lang="en-US" sz="1200" smtClean="0">
                <a:solidFill>
                  <a:srgbClr val="FF0000"/>
                </a:solidFill>
              </a:rPr>
              <a:t> exploration – 2 values per parameter</a:t>
            </a:r>
          </a:p>
          <a:p>
            <a:pPr marL="428625" indent="-428625">
              <a:buFont typeface="Arial" charset="0"/>
              <a:buChar char="•"/>
            </a:pPr>
            <a:r>
              <a:rPr lang="en-US" sz="1200" smtClean="0">
                <a:solidFill>
                  <a:srgbClr val="FF0000"/>
                </a:solidFill>
              </a:rPr>
              <a:t>Exploration - join with R – test every 250 ticks – stop run if not close enough to power law</a:t>
            </a:r>
          </a:p>
          <a:p>
            <a:pPr marL="428625" indent="-428625">
              <a:buFont typeface="Arial" charset="0"/>
              <a:buChar char="•"/>
            </a:pPr>
            <a:r>
              <a:rPr lang="en-US" sz="1200" smtClean="0">
                <a:solidFill>
                  <a:srgbClr val="FF0000"/>
                </a:solidFill>
              </a:rPr>
              <a:t>Plotting alpha parameter  - close to that observed in data</a:t>
            </a:r>
          </a:p>
          <a:p>
            <a:pPr marL="428625" indent="-428625">
              <a:buFont typeface="Arial" charset="0"/>
              <a:buChar char="•"/>
            </a:pPr>
            <a:r>
              <a:rPr lang="en-US" sz="1200" smtClean="0"/>
              <a:t>Relation to observed community behaviour </a:t>
            </a:r>
            <a:r>
              <a:rPr lang="en-US" sz="1200" smtClean="0">
                <a:solidFill>
                  <a:srgbClr val="FF0000"/>
                </a:solidFill>
              </a:rPr>
              <a:t>(explain how we will do this power law and timelines, any graphs/types?)</a:t>
            </a:r>
            <a:r>
              <a:rPr lang="en-US" sz="1200" smtClean="0"/>
              <a:t> SAY WE THINK IT DOES PRODUCE THEM</a:t>
            </a:r>
          </a:p>
          <a:p>
            <a:pPr marL="428625" indent="-428625">
              <a:buFont typeface="Arial" charset="0"/>
              <a:buChar char="•"/>
            </a:pPr>
            <a:r>
              <a:rPr lang="en-US" sz="1200" smtClean="0"/>
              <a:t>Truncated power law </a:t>
            </a:r>
            <a:r>
              <a:rPr lang="en-US" sz="1200" smtClean="0">
                <a:solidFill>
                  <a:srgbClr val="FF0000"/>
                </a:solidFill>
              </a:rPr>
              <a:t>(I forget AT’s phrase for this </a:t>
            </a:r>
            <a:r>
              <a:rPr lang="mr-IN" sz="1200" smtClean="0">
                <a:solidFill>
                  <a:srgbClr val="FF0000"/>
                </a:solidFill>
              </a:rPr>
              <a:t>–</a:t>
            </a:r>
            <a:r>
              <a:rPr lang="en-US" sz="1200" smtClean="0">
                <a:solidFill>
                  <a:srgbClr val="FF0000"/>
                </a:solidFill>
              </a:rPr>
              <a:t> explain result, and how it helps us </a:t>
            </a:r>
            <a:r>
              <a:rPr lang="en-US" sz="1200" err="1" smtClean="0">
                <a:solidFill>
                  <a:srgbClr val="FF0000"/>
                </a:solidFill>
              </a:rPr>
              <a:t>theorise</a:t>
            </a:r>
            <a:r>
              <a:rPr lang="en-US" sz="1200" smtClean="0">
                <a:solidFill>
                  <a:srgbClr val="FF0000"/>
                </a:solidFill>
              </a:rPr>
              <a:t>/understand data)</a:t>
            </a:r>
          </a:p>
          <a:p>
            <a:pPr algn="ctr">
              <a:lnSpc>
                <a:spcPct val="100000"/>
              </a:lnSpc>
              <a:spcBef>
                <a:spcPts val="1001"/>
              </a:spcBef>
            </a:pPr>
            <a:endParaRPr lang="es-ES" sz="1200" b="0" strike="noStrike" spc="-1">
              <a:solidFill>
                <a:srgbClr val="000000"/>
              </a:solidFill>
              <a:uFill>
                <a:solidFill>
                  <a:srgbClr val="FFFFFF"/>
                </a:solidFill>
              </a:uFill>
              <a:latin typeface="Arial"/>
            </a:endParaRPr>
          </a:p>
        </p:txBody>
      </p:sp>
      <p:sp>
        <p:nvSpPr>
          <p:cNvPr id="4" name="Slide Number Placeholder 3"/>
          <p:cNvSpPr>
            <a:spLocks noGrp="1"/>
          </p:cNvSpPr>
          <p:nvPr>
            <p:ph type="sldNum" sz="quarter" idx="10"/>
          </p:nvPr>
        </p:nvSpPr>
        <p:spPr/>
        <p:txBody>
          <a:bodyPr/>
          <a:lstStyle/>
          <a:p>
            <a:fld id="{9A6FE77B-FAD8-A144-99B3-2963FE82ADB7}" type="slidenum">
              <a:rPr lang="en-US" smtClean="0"/>
              <a:t>9</a:t>
            </a:fld>
            <a:endParaRPr lang="en-US"/>
          </a:p>
        </p:txBody>
      </p:sp>
    </p:spTree>
    <p:extLst>
      <p:ext uri="{BB962C8B-B14F-4D97-AF65-F5344CB8AC3E}">
        <p14:creationId xmlns:p14="http://schemas.microsoft.com/office/powerpoint/2010/main" val="864146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28625" indent="-428625">
              <a:buFont typeface="Arial" charset="0"/>
              <a:buChar char="•"/>
            </a:pPr>
            <a:r>
              <a:rPr lang="en-US" sz="1200" smtClean="0"/>
              <a:t>Exploring parameter space </a:t>
            </a:r>
            <a:r>
              <a:rPr lang="en-US" sz="1200" smtClean="0">
                <a:solidFill>
                  <a:srgbClr val="FF0000"/>
                </a:solidFill>
              </a:rPr>
              <a:t>(graphs of parameter sweeping?)</a:t>
            </a:r>
          </a:p>
          <a:p>
            <a:pPr marL="428625" indent="-428625">
              <a:buFont typeface="Arial" charset="0"/>
              <a:buChar char="•"/>
            </a:pPr>
            <a:r>
              <a:rPr lang="en-US" sz="1200" err="1" smtClean="0">
                <a:solidFill>
                  <a:srgbClr val="FF0000"/>
                </a:solidFill>
              </a:rPr>
              <a:t>Psquared</a:t>
            </a:r>
            <a:r>
              <a:rPr lang="en-US" sz="1200" smtClean="0">
                <a:solidFill>
                  <a:srgbClr val="FF0000"/>
                </a:solidFill>
              </a:rPr>
              <a:t> exploration – 2 values per parameter</a:t>
            </a:r>
          </a:p>
          <a:p>
            <a:pPr marL="428625" indent="-428625">
              <a:buFont typeface="Arial" charset="0"/>
              <a:buChar char="•"/>
            </a:pPr>
            <a:r>
              <a:rPr lang="en-US" sz="1200" smtClean="0">
                <a:solidFill>
                  <a:srgbClr val="FF0000"/>
                </a:solidFill>
              </a:rPr>
              <a:t>Exploration - join with R – test every 250 ticks – stop run if not close enough to power law</a:t>
            </a:r>
          </a:p>
          <a:p>
            <a:pPr marL="428625" indent="-428625">
              <a:buFont typeface="Arial" charset="0"/>
              <a:buChar char="•"/>
            </a:pPr>
            <a:r>
              <a:rPr lang="en-US" sz="1200" smtClean="0">
                <a:solidFill>
                  <a:srgbClr val="FF0000"/>
                </a:solidFill>
              </a:rPr>
              <a:t>Plotting alpha parameter  - close to that observed in data</a:t>
            </a:r>
          </a:p>
          <a:p>
            <a:pPr marL="428625" indent="-428625">
              <a:buFont typeface="Arial" charset="0"/>
              <a:buChar char="•"/>
            </a:pPr>
            <a:r>
              <a:rPr lang="en-US" sz="1200" smtClean="0"/>
              <a:t>Relation to observed community behaviour </a:t>
            </a:r>
            <a:r>
              <a:rPr lang="en-US" sz="1200" smtClean="0">
                <a:solidFill>
                  <a:srgbClr val="FF0000"/>
                </a:solidFill>
              </a:rPr>
              <a:t>(explain how we will do this power law and timelines, any graphs/types?)</a:t>
            </a:r>
            <a:r>
              <a:rPr lang="en-US" sz="1200" smtClean="0"/>
              <a:t> SAY WE THINK IT DOES PRODUCE THEM</a:t>
            </a:r>
          </a:p>
          <a:p>
            <a:pPr marL="428625" indent="-428625">
              <a:buFont typeface="Arial" charset="0"/>
              <a:buChar char="•"/>
            </a:pPr>
            <a:r>
              <a:rPr lang="en-US" sz="1200" smtClean="0"/>
              <a:t>Truncated power law </a:t>
            </a:r>
            <a:r>
              <a:rPr lang="en-US" sz="1200" smtClean="0">
                <a:solidFill>
                  <a:srgbClr val="FF0000"/>
                </a:solidFill>
              </a:rPr>
              <a:t>(I forget AT’s phrase for this </a:t>
            </a:r>
            <a:r>
              <a:rPr lang="mr-IN" sz="1200" smtClean="0">
                <a:solidFill>
                  <a:srgbClr val="FF0000"/>
                </a:solidFill>
              </a:rPr>
              <a:t>–</a:t>
            </a:r>
            <a:r>
              <a:rPr lang="en-US" sz="1200" smtClean="0">
                <a:solidFill>
                  <a:srgbClr val="FF0000"/>
                </a:solidFill>
              </a:rPr>
              <a:t> explain result, and how it helps us </a:t>
            </a:r>
            <a:r>
              <a:rPr lang="en-US" sz="1200" err="1" smtClean="0">
                <a:solidFill>
                  <a:srgbClr val="FF0000"/>
                </a:solidFill>
              </a:rPr>
              <a:t>theorise</a:t>
            </a:r>
            <a:r>
              <a:rPr lang="en-US" sz="1200" smtClean="0">
                <a:solidFill>
                  <a:srgbClr val="FF0000"/>
                </a:solidFill>
              </a:rPr>
              <a:t>/understand data)</a:t>
            </a:r>
          </a:p>
          <a:p>
            <a:pPr algn="ctr">
              <a:lnSpc>
                <a:spcPct val="100000"/>
              </a:lnSpc>
              <a:spcBef>
                <a:spcPts val="1001"/>
              </a:spcBef>
            </a:pPr>
            <a:endParaRPr lang="es-ES" sz="1200" b="0" strike="noStrike" spc="-1">
              <a:solidFill>
                <a:srgbClr val="000000"/>
              </a:solidFill>
              <a:uFill>
                <a:solidFill>
                  <a:srgbClr val="FFFFFF"/>
                </a:solidFill>
              </a:uFill>
              <a:latin typeface="Arial"/>
            </a:endParaRPr>
          </a:p>
        </p:txBody>
      </p:sp>
      <p:sp>
        <p:nvSpPr>
          <p:cNvPr id="4" name="Slide Number Placeholder 3"/>
          <p:cNvSpPr>
            <a:spLocks noGrp="1"/>
          </p:cNvSpPr>
          <p:nvPr>
            <p:ph type="sldNum" sz="quarter" idx="10"/>
          </p:nvPr>
        </p:nvSpPr>
        <p:spPr/>
        <p:txBody>
          <a:bodyPr/>
          <a:lstStyle/>
          <a:p>
            <a:fld id="{9A6FE77B-FAD8-A144-99B3-2963FE82ADB7}" type="slidenum">
              <a:rPr lang="en-US" smtClean="0"/>
              <a:t>10</a:t>
            </a:fld>
            <a:endParaRPr lang="en-US"/>
          </a:p>
        </p:txBody>
      </p:sp>
    </p:spTree>
    <p:extLst>
      <p:ext uri="{BB962C8B-B14F-4D97-AF65-F5344CB8AC3E}">
        <p14:creationId xmlns:p14="http://schemas.microsoft.com/office/powerpoint/2010/main" val="944203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rPr>
              <a:t>Here they complain about a distribution not fitting a power law but fitting better another esoteric distribution. The drop at the end is the exponential cut-off, (you can see that the proposed better distribution does not account for the last points).</a:t>
            </a:r>
          </a:p>
          <a:p>
            <a:endParaRPr lang="en-US" sz="1200" b="0" i="0" kern="1200" smtClean="0">
              <a:solidFill>
                <a:schemeClr val="tx1"/>
              </a:solidFill>
              <a:effectLst/>
              <a:latin typeface="+mn-lt"/>
              <a:ea typeface="+mn-ea"/>
              <a:cs typeface="+mn-cs"/>
            </a:endParaRPr>
          </a:p>
          <a:p>
            <a:r>
              <a:rPr lang="en-US" sz="1200" b="0" i="0" kern="1200" smtClean="0">
                <a:solidFill>
                  <a:schemeClr val="tx1"/>
                </a:solidFill>
                <a:effectLst/>
                <a:latin typeface="+mn-lt"/>
                <a:ea typeface="+mn-ea"/>
                <a:cs typeface="+mn-cs"/>
              </a:rPr>
              <a:t>Later they show some distribution that do not fit a power law and some that do. I have added some comments on why they do not fit the power law, first is a clear power law with exponential cut-off, the other is a power law with cut off that have bot accounts that break that cut off with several users contributing a lot even after the cut off. I hope it is somehow clear what I want to express, if not, please ask me and I will try to clarify:</a:t>
            </a:r>
            <a:endParaRPr lang="en-US"/>
          </a:p>
        </p:txBody>
      </p:sp>
      <p:sp>
        <p:nvSpPr>
          <p:cNvPr id="4" name="Slide Number Placeholder 3"/>
          <p:cNvSpPr>
            <a:spLocks noGrp="1"/>
          </p:cNvSpPr>
          <p:nvPr>
            <p:ph type="sldNum" sz="quarter" idx="10"/>
          </p:nvPr>
        </p:nvSpPr>
        <p:spPr/>
        <p:txBody>
          <a:bodyPr/>
          <a:lstStyle/>
          <a:p>
            <a:fld id="{9A6FE77B-FAD8-A144-99B3-2963FE82ADB7}" type="slidenum">
              <a:rPr lang="en-US" smtClean="0"/>
              <a:t>11</a:t>
            </a:fld>
            <a:endParaRPr lang="en-US"/>
          </a:p>
        </p:txBody>
      </p:sp>
    </p:spTree>
    <p:extLst>
      <p:ext uri="{BB962C8B-B14F-4D97-AF65-F5344CB8AC3E}">
        <p14:creationId xmlns:p14="http://schemas.microsoft.com/office/powerpoint/2010/main" val="703286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rPr>
              <a:t>Here they complain about a distribution not fitting a power law but fitting better another esoteric distribution. The drop at the end is the exponential cut-off, (you can see that the proposed better distribution does not account for the last points).</a:t>
            </a:r>
          </a:p>
          <a:p>
            <a:endParaRPr lang="en-US" sz="1200" b="0" i="0" kern="1200" smtClean="0">
              <a:solidFill>
                <a:schemeClr val="tx1"/>
              </a:solidFill>
              <a:effectLst/>
              <a:latin typeface="+mn-lt"/>
              <a:ea typeface="+mn-ea"/>
              <a:cs typeface="+mn-cs"/>
            </a:endParaRPr>
          </a:p>
          <a:p>
            <a:r>
              <a:rPr lang="en-US" sz="1200" b="0" i="0" kern="1200" smtClean="0">
                <a:solidFill>
                  <a:schemeClr val="tx1"/>
                </a:solidFill>
                <a:effectLst/>
                <a:latin typeface="+mn-lt"/>
                <a:ea typeface="+mn-ea"/>
                <a:cs typeface="+mn-cs"/>
              </a:rPr>
              <a:t>Later they show some distribution that do not fit a power law and some that do. I have added some comments on why they do not fit the power law, first is a clear power law with exponential cut-off, the other is a power law with cut off that have bot accounts that break that cut off with several users contributing a lot even after the cut off. I hope it is somehow clear what I want to express, if not, please ask me and I will try to clarify:</a:t>
            </a:r>
          </a:p>
          <a:p>
            <a:endParaRPr lang="en-US" sz="1200" b="0" i="0" kern="1200" smtClean="0">
              <a:solidFill>
                <a:schemeClr val="tx1"/>
              </a:solidFill>
              <a:effectLst/>
              <a:latin typeface="+mn-lt"/>
              <a:ea typeface="+mn-ea"/>
              <a:cs typeface="+mn-cs"/>
            </a:endParaRPr>
          </a:p>
          <a:p>
            <a:r>
              <a:rPr lang="en-US" sz="1200" b="0" i="0" kern="1200" smtClean="0">
                <a:solidFill>
                  <a:schemeClr val="tx1"/>
                </a:solidFill>
                <a:effectLst/>
                <a:latin typeface="+mn-lt"/>
                <a:ea typeface="+mn-ea"/>
                <a:cs typeface="+mn-cs"/>
              </a:rPr>
              <a:t>Following image is from our model. It shows the state of the agents, the distribution of work (both in normal plot and log-log plot) and the alpha parameter of the power law (the one that shows how unequal the power law is)</a:t>
            </a:r>
          </a:p>
          <a:p>
            <a:endParaRPr lang="en-US"/>
          </a:p>
        </p:txBody>
      </p:sp>
      <p:sp>
        <p:nvSpPr>
          <p:cNvPr id="4" name="Slide Number Placeholder 3"/>
          <p:cNvSpPr>
            <a:spLocks noGrp="1"/>
          </p:cNvSpPr>
          <p:nvPr>
            <p:ph type="sldNum" sz="quarter" idx="10"/>
          </p:nvPr>
        </p:nvSpPr>
        <p:spPr/>
        <p:txBody>
          <a:bodyPr/>
          <a:lstStyle/>
          <a:p>
            <a:fld id="{9A6FE77B-FAD8-A144-99B3-2963FE82ADB7}" type="slidenum">
              <a:rPr lang="en-US" smtClean="0"/>
              <a:t>12</a:t>
            </a:fld>
            <a:endParaRPr lang="en-US"/>
          </a:p>
        </p:txBody>
      </p:sp>
    </p:spTree>
    <p:extLst>
      <p:ext uri="{BB962C8B-B14F-4D97-AF65-F5344CB8AC3E}">
        <p14:creationId xmlns:p14="http://schemas.microsoft.com/office/powerpoint/2010/main" val="309834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1122480"/>
            <a:ext cx="7772040" cy="2387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7"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800" b="0" strike="noStrike" spc="-1">
              <a:solidFill>
                <a:srgbClr val="000000"/>
              </a:solidFill>
              <a:uFill>
                <a:solidFill>
                  <a:srgbClr val="FFFFFF"/>
                </a:solidFill>
              </a:uFill>
              <a:latin typeface="Calibri"/>
            </a:endParaRPr>
          </a:p>
        </p:txBody>
      </p:sp>
      <p:sp>
        <p:nvSpPr>
          <p:cNvPr id="28"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5800" y="1122480"/>
            <a:ext cx="7772040" cy="2387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3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800" b="0" strike="noStrike" spc="-1">
              <a:solidFill>
                <a:srgbClr val="000000"/>
              </a:solidFill>
              <a:uFill>
                <a:solidFill>
                  <a:srgbClr val="FFFFFF"/>
                </a:solidFill>
              </a:uFill>
              <a:latin typeface="Calibri"/>
            </a:endParaRPr>
          </a:p>
        </p:txBody>
      </p:sp>
      <p:sp>
        <p:nvSpPr>
          <p:cNvPr id="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800" b="0" strike="noStrike" spc="-1">
              <a:solidFill>
                <a:srgbClr val="000000"/>
              </a:solidFill>
              <a:uFill>
                <a:solidFill>
                  <a:srgbClr val="FFFFFF"/>
                </a:solidFill>
              </a:uFill>
              <a:latin typeface="Calibri"/>
            </a:endParaRPr>
          </a:p>
        </p:txBody>
      </p:sp>
      <p:sp>
        <p:nvSpPr>
          <p:cNvPr id="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800" b="0" strike="noStrike" spc="-1">
              <a:solidFill>
                <a:srgbClr val="000000"/>
              </a:solidFill>
              <a:uFill>
                <a:solidFill>
                  <a:srgbClr val="FFFFFF"/>
                </a:solidFill>
              </a:uFill>
              <a:latin typeface="Calibri"/>
            </a:endParaRPr>
          </a:p>
        </p:txBody>
      </p:sp>
      <p:sp>
        <p:nvSpPr>
          <p:cNvPr id="33" name="PlaceHolder 5"/>
          <p:cNvSpPr>
            <a:spLocks noGrp="1"/>
          </p:cNvSpPr>
          <p:nvPr>
            <p:ph type="body"/>
          </p:nvPr>
        </p:nvSpPr>
        <p:spPr>
          <a:xfrm>
            <a:off x="457200" y="3682080"/>
            <a:ext cx="4015800" cy="1896840"/>
          </a:xfrm>
          <a:prstGeom prst="rect">
            <a:avLst/>
          </a:prstGeom>
        </p:spPr>
        <p:txBody>
          <a:bodyPr lIns="0" tIns="0" rIns="0" bIns="0">
            <a:normAutofit/>
          </a:bodyPr>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85800" y="1122480"/>
            <a:ext cx="7772040" cy="2387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3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800" b="0" strike="noStrike" spc="-1">
              <a:solidFill>
                <a:srgbClr val="000000"/>
              </a:solidFill>
              <a:uFill>
                <a:solidFill>
                  <a:srgbClr val="FFFFFF"/>
                </a:solidFill>
              </a:uFill>
              <a:latin typeface="Calibri"/>
            </a:endParaRPr>
          </a:p>
        </p:txBody>
      </p:sp>
      <p:sp>
        <p:nvSpPr>
          <p:cNvPr id="36" name="PlaceHolder 3"/>
          <p:cNvSpPr>
            <a:spLocks noGrp="1"/>
          </p:cNvSpPr>
          <p:nvPr>
            <p:ph type="body"/>
          </p:nvPr>
        </p:nvSpPr>
        <p:spPr>
          <a:xfrm>
            <a:off x="457200" y="1604520"/>
            <a:ext cx="8229240" cy="3977280"/>
          </a:xfrm>
          <a:prstGeom prst="rect">
            <a:avLst/>
          </a:prstGeom>
        </p:spPr>
        <p:txBody>
          <a:bodyPr lIns="0" tIns="0" rIns="0" bIns="0">
            <a:normAutofit/>
          </a:bodyPr>
          <a:lstStyle/>
          <a:p>
            <a:endParaRPr lang="en-US" sz="2800" b="0" strike="noStrike" spc="-1">
              <a:solidFill>
                <a:srgbClr val="000000"/>
              </a:solidFill>
              <a:uFill>
                <a:solidFill>
                  <a:srgbClr val="FFFFFF"/>
                </a:solidFill>
              </a:uFill>
              <a:latin typeface="Calibri"/>
            </a:endParaRPr>
          </a:p>
        </p:txBody>
      </p:sp>
      <p:pic>
        <p:nvPicPr>
          <p:cNvPr id="37" name="Picture 36"/>
          <p:cNvPicPr/>
          <p:nvPr/>
        </p:nvPicPr>
        <p:blipFill>
          <a:blip r:embed="rId2"/>
          <a:stretch/>
        </p:blipFill>
        <p:spPr>
          <a:xfrm>
            <a:off x="2079000" y="1604520"/>
            <a:ext cx="4984920" cy="3977280"/>
          </a:xfrm>
          <a:prstGeom prst="rect">
            <a:avLst/>
          </a:prstGeom>
          <a:ln>
            <a:noFill/>
          </a:ln>
        </p:spPr>
      </p:pic>
      <p:pic>
        <p:nvPicPr>
          <p:cNvPr id="38" name="Picture 37"/>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1122480"/>
            <a:ext cx="7772040" cy="2387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s-E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85800" y="1122480"/>
            <a:ext cx="7772040" cy="2387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8"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1122480"/>
            <a:ext cx="7772040" cy="2387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800" b="0" strike="noStrike" spc="-1">
              <a:solidFill>
                <a:srgbClr val="000000"/>
              </a:solidFill>
              <a:uFill>
                <a:solidFill>
                  <a:srgbClr val="FFFFFF"/>
                </a:solidFill>
              </a:uFill>
              <a:latin typeface="Calibri"/>
            </a:endParaRPr>
          </a:p>
        </p:txBody>
      </p:sp>
      <p:sp>
        <p:nvSpPr>
          <p:cNvPr id="1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85800" y="1122480"/>
            <a:ext cx="7772040" cy="2387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85800" y="1122480"/>
            <a:ext cx="7772040" cy="11066760"/>
          </a:xfrm>
          <a:prstGeom prst="rect">
            <a:avLst/>
          </a:prstGeom>
        </p:spPr>
        <p:txBody>
          <a:bodyPr lIns="0" tIns="0" rIns="0" bIns="0" anchor="ctr"/>
          <a:lstStyle/>
          <a:p>
            <a:pPr algn="ctr"/>
            <a:endParaRPr lang="es-E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85800" y="1122480"/>
            <a:ext cx="7772040" cy="2387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800" b="0" strike="noStrike" spc="-1">
              <a:solidFill>
                <a:srgbClr val="000000"/>
              </a:solidFill>
              <a:uFill>
                <a:solidFill>
                  <a:srgbClr val="FFFFFF"/>
                </a:solidFill>
              </a:uFill>
              <a:latin typeface="Calibri"/>
            </a:endParaRPr>
          </a:p>
        </p:txBody>
      </p:sp>
      <p:sp>
        <p:nvSpPr>
          <p:cNvPr id="16" name="PlaceHolder 3"/>
          <p:cNvSpPr>
            <a:spLocks noGrp="1"/>
          </p:cNvSpPr>
          <p:nvPr>
            <p:ph type="body"/>
          </p:nvPr>
        </p:nvSpPr>
        <p:spPr>
          <a:xfrm>
            <a:off x="457200" y="3682080"/>
            <a:ext cx="4015800" cy="1896840"/>
          </a:xfrm>
          <a:prstGeom prst="rect">
            <a:avLst/>
          </a:prstGeom>
        </p:spPr>
        <p:txBody>
          <a:bodyPr lIns="0" tIns="0" rIns="0" bIns="0">
            <a:normAutofit/>
          </a:bodyPr>
          <a:lstStyle/>
          <a:p>
            <a:endParaRPr lang="en-US" sz="2800" b="0" strike="noStrike" spc="-1">
              <a:solidFill>
                <a:srgbClr val="000000"/>
              </a:solidFill>
              <a:uFill>
                <a:solidFill>
                  <a:srgbClr val="FFFFFF"/>
                </a:solidFill>
              </a:uFill>
              <a:latin typeface="Calibri"/>
            </a:endParaRPr>
          </a:p>
        </p:txBody>
      </p:sp>
      <p:sp>
        <p:nvSpPr>
          <p:cNvPr id="17" name="PlaceHolder 4"/>
          <p:cNvSpPr>
            <a:spLocks noGrp="1"/>
          </p:cNvSpPr>
          <p:nvPr>
            <p:ph type="body"/>
          </p:nvPr>
        </p:nvSpPr>
        <p:spPr>
          <a:xfrm>
            <a:off x="4674240" y="1604520"/>
            <a:ext cx="4015800" cy="3977280"/>
          </a:xfrm>
          <a:prstGeom prst="rect">
            <a:avLst/>
          </a:prstGeom>
        </p:spPr>
        <p:txBody>
          <a:bodyPr lIns="0" tIns="0" rIns="0" bIns="0">
            <a:normAutofit/>
          </a:bodyPr>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5800" y="1122480"/>
            <a:ext cx="7772040" cy="2387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800" b="0" strike="noStrike" spc="-1">
              <a:solidFill>
                <a:srgbClr val="000000"/>
              </a:solidFill>
              <a:uFill>
                <a:solidFill>
                  <a:srgbClr val="FFFFFF"/>
                </a:solidFill>
              </a:uFill>
              <a:latin typeface="Calibri"/>
            </a:endParaRPr>
          </a:p>
        </p:txBody>
      </p:sp>
      <p:sp>
        <p:nvSpPr>
          <p:cNvPr id="2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800" b="0" strike="noStrike" spc="-1">
              <a:solidFill>
                <a:srgbClr val="000000"/>
              </a:solidFill>
              <a:uFill>
                <a:solidFill>
                  <a:srgbClr val="FFFFFF"/>
                </a:solidFill>
              </a:uFill>
              <a:latin typeface="Calibri"/>
            </a:endParaRPr>
          </a:p>
        </p:txBody>
      </p:sp>
      <p:sp>
        <p:nvSpPr>
          <p:cNvPr id="21"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85800" y="1122480"/>
            <a:ext cx="7772040" cy="2387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800" b="0" strike="noStrike" spc="-1">
              <a:solidFill>
                <a:srgbClr val="000000"/>
              </a:solidFill>
              <a:uFill>
                <a:solidFill>
                  <a:srgbClr val="FFFFFF"/>
                </a:solidFill>
              </a:uFill>
              <a:latin typeface="Calibri"/>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800" b="0" strike="noStrike" spc="-1">
              <a:solidFill>
                <a:srgbClr val="000000"/>
              </a:solidFill>
              <a:uFill>
                <a:solidFill>
                  <a:srgbClr val="FFFFFF"/>
                </a:solidFill>
              </a:uFill>
              <a:latin typeface="Calibri"/>
            </a:endParaRPr>
          </a:p>
        </p:txBody>
      </p:sp>
      <p:sp>
        <p:nvSpPr>
          <p:cNvPr id="25"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1122480"/>
            <a:ext cx="7772040" cy="2387160"/>
          </a:xfrm>
          <a:prstGeom prst="rect">
            <a:avLst/>
          </a:prstGeom>
        </p:spPr>
        <p:txBody>
          <a:bodyPr anchor="b"/>
          <a:lstStyle/>
          <a:p>
            <a:pPr algn="ctr">
              <a:lnSpc>
                <a:spcPct val="100000"/>
              </a:lnSpc>
            </a:pPr>
            <a:r>
              <a:rPr lang="en-US" sz="6000" b="0" strike="noStrike" spc="-1">
                <a:solidFill>
                  <a:srgbClr val="000000"/>
                </a:solidFill>
                <a:uFill>
                  <a:solidFill>
                    <a:srgbClr val="FFFFFF"/>
                  </a:solidFill>
                </a:uFill>
                <a:latin typeface="Calibri Light"/>
              </a:rPr>
              <a:t>Click to edit Master title style</a:t>
            </a:r>
            <a:endParaRPr lang="en-US" sz="6000" b="0" strike="noStrike" spc="-1">
              <a:solidFill>
                <a:srgbClr val="000000"/>
              </a:solidFill>
              <a:uFill>
                <a:solidFill>
                  <a:srgbClr val="FFFFFF"/>
                </a:solidFill>
              </a:uFill>
              <a:latin typeface="Calibri"/>
            </a:endParaRPr>
          </a:p>
        </p:txBody>
      </p:sp>
      <p:sp>
        <p:nvSpPr>
          <p:cNvPr id="6" name="PlaceHolder 2"/>
          <p:cNvSpPr>
            <a:spLocks noGrp="1"/>
          </p:cNvSpPr>
          <p:nvPr>
            <p:ph type="dt"/>
          </p:nvPr>
        </p:nvSpPr>
        <p:spPr>
          <a:xfrm>
            <a:off x="628560" y="6356520"/>
            <a:ext cx="2057040" cy="364680"/>
          </a:xfrm>
          <a:prstGeom prst="rect">
            <a:avLst/>
          </a:prstGeom>
        </p:spPr>
        <p:txBody>
          <a:bodyPr anchor="ctr"/>
          <a:lstStyle/>
          <a:p>
            <a:pPr>
              <a:lnSpc>
                <a:spcPct val="100000"/>
              </a:lnSpc>
            </a:pPr>
            <a:fld id="{1D78D0F0-ECFF-4A95-B02F-0F35068734DD}" type="datetime">
              <a:rPr lang="es-ES" sz="1200" b="0" strike="noStrike" spc="-1">
                <a:solidFill>
                  <a:srgbClr val="8B8B8B"/>
                </a:solidFill>
                <a:uFill>
                  <a:solidFill>
                    <a:srgbClr val="FFFFFF"/>
                  </a:solidFill>
                </a:uFill>
                <a:latin typeface="Calibri"/>
              </a:rPr>
              <a:t>24/9/17</a:t>
            </a:fld>
            <a:endParaRPr lang="es-ES" sz="1200" b="0" strike="noStrike" spc="-1">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3029040" y="6356520"/>
            <a:ext cx="3085920" cy="364680"/>
          </a:xfrm>
          <a:prstGeom prst="rect">
            <a:avLst/>
          </a:prstGeom>
        </p:spPr>
        <p:txBody>
          <a:bodyPr anchor="ctr"/>
          <a:lstStyle/>
          <a:p>
            <a:endParaRPr lang="es-ES" sz="2400" b="0" strike="noStrike" spc="-1">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6458040" y="6356520"/>
            <a:ext cx="2057040" cy="364680"/>
          </a:xfrm>
          <a:prstGeom prst="rect">
            <a:avLst/>
          </a:prstGeom>
        </p:spPr>
        <p:txBody>
          <a:bodyPr anchor="ctr"/>
          <a:lstStyle/>
          <a:p>
            <a:pPr algn="r">
              <a:lnSpc>
                <a:spcPct val="100000"/>
              </a:lnSpc>
            </a:pPr>
            <a:fld id="{324F90B5-9B5E-4EE0-A5D3-0D1756257D34}" type="slidenum">
              <a:rPr lang="es-ES" sz="1200" b="0" strike="noStrike" spc="-1">
                <a:solidFill>
                  <a:srgbClr val="8B8B8B"/>
                </a:solidFill>
                <a:uFill>
                  <a:solidFill>
                    <a:srgbClr val="FFFFFF"/>
                  </a:solidFill>
                </a:uFill>
                <a:latin typeface="Calibri"/>
              </a:rPr>
              <a:t>‹#›</a:t>
            </a:fld>
            <a:endParaRPr lang="es-ES" sz="1200" b="0" strike="noStrike" spc="-1">
              <a:solidFill>
                <a:srgbClr val="000000"/>
              </a:solidFill>
              <a:uFill>
                <a:solidFill>
                  <a:srgbClr val="FFFFFF"/>
                </a:solidFill>
              </a:uFill>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uFill>
                  <a:solidFill>
                    <a:srgbClr val="FFFFFF"/>
                  </a:solidFill>
                </a:uFill>
                <a:latin typeface="Calibri"/>
              </a:rPr>
              <a:t>Pulse para editar el formato de esquema del texto</a:t>
            </a:r>
          </a:p>
          <a:p>
            <a:pPr marL="864000" lvl="1" indent="-324000">
              <a:spcBef>
                <a:spcPts val="1134"/>
              </a:spcBef>
              <a:buClr>
                <a:srgbClr val="000000"/>
              </a:buClr>
              <a:buSzPct val="75000"/>
              <a:buFont typeface="Symbol" charset="2"/>
              <a:buChar char=""/>
            </a:pPr>
            <a:r>
              <a:rPr lang="en-US" sz="2000" b="0" strike="noStrike" spc="-1">
                <a:solidFill>
                  <a:srgbClr val="000000"/>
                </a:solidFill>
                <a:uFill>
                  <a:solidFill>
                    <a:srgbClr val="FFFFFF"/>
                  </a:solidFill>
                </a:uFill>
                <a:latin typeface="Calibri"/>
              </a:rPr>
              <a:t>Segundo nivel del esquema</a:t>
            </a:r>
          </a:p>
          <a:p>
            <a:pPr marL="1296000" lvl="2" indent="-288000">
              <a:spcBef>
                <a:spcPts val="850"/>
              </a:spcBef>
              <a:buClr>
                <a:srgbClr val="000000"/>
              </a:buClr>
              <a:buSzPct val="45000"/>
              <a:buFont typeface="Wingdings" charset="2"/>
              <a:buChar char=""/>
            </a:pPr>
            <a:r>
              <a:rPr lang="en-US" sz="1800" b="0" strike="noStrike" spc="-1">
                <a:solidFill>
                  <a:srgbClr val="000000"/>
                </a:solidFill>
                <a:uFill>
                  <a:solidFill>
                    <a:srgbClr val="FFFFFF"/>
                  </a:solidFill>
                </a:uFill>
                <a:latin typeface="Calibri"/>
              </a:rPr>
              <a:t>Tercer nivel del esquema</a:t>
            </a:r>
          </a:p>
          <a:p>
            <a:pPr marL="1728000" lvl="3" indent="-216000">
              <a:spcBef>
                <a:spcPts val="567"/>
              </a:spcBef>
              <a:buClr>
                <a:srgbClr val="000000"/>
              </a:buClr>
              <a:buSzPct val="75000"/>
              <a:buFont typeface="Symbol" charset="2"/>
              <a:buChar char=""/>
            </a:pPr>
            <a:r>
              <a:rPr lang="en-US" sz="1800" b="0" strike="noStrike" spc="-1">
                <a:solidFill>
                  <a:srgbClr val="000000"/>
                </a:solidFill>
                <a:uFill>
                  <a:solidFill>
                    <a:srgbClr val="FFFFFF"/>
                  </a:solidFill>
                </a:uFill>
                <a:latin typeface="Calibri"/>
              </a:rPr>
              <a:t>Cuarto nivel del esquema</a:t>
            </a:r>
          </a:p>
          <a:p>
            <a:pPr marL="2160000" lvl="4"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Calibri"/>
              </a:rPr>
              <a:t>Quinto nivel del esquema</a:t>
            </a:r>
          </a:p>
          <a:p>
            <a:pPr marL="2592000" lvl="5"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Calibri"/>
              </a:rPr>
              <a:t>Sexto nivel del esquema</a:t>
            </a:r>
          </a:p>
          <a:p>
            <a:pPr marL="3024000" lvl="6"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1" Type="http://schemas.openxmlformats.org/officeDocument/2006/relationships/image" Target="../media/image7.png"/><Relationship Id="rId12" Type="http://schemas.openxmlformats.org/officeDocument/2006/relationships/image" Target="../media/image18.png"/><Relationship Id="rId13"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19.png"/><Relationship Id="rId10" Type="http://schemas.openxmlformats.org/officeDocument/2006/relationships/image" Target="../media/image17.png"/><Relationship Id="rId11" Type="http://schemas.openxmlformats.org/officeDocument/2006/relationships/comments" Target="../comments/comment4.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20.png"/><Relationship Id="rId10" Type="http://schemas.openxmlformats.org/officeDocument/2006/relationships/comments" Target="../comments/comment5.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comments" Target="../comments/comment6.xml"/><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7.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hyperlink" Target="https://github.com/P2Pvalue/CommonersFramework" TargetMode="External"/><Relationship Id="rId8" Type="http://schemas.openxmlformats.org/officeDocument/2006/relationships/image" Target="../media/image13.png"/><Relationship Id="rId9"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1" Type="http://schemas.openxmlformats.org/officeDocument/2006/relationships/image" Target="../media/image6.png"/><Relationship Id="rId12" Type="http://schemas.openxmlformats.org/officeDocument/2006/relationships/image" Target="../media/image7.png"/><Relationship Id="rId13" Type="http://schemas.openxmlformats.org/officeDocument/2006/relationships/image" Target="../media/image17.png"/><Relationship Id="rId14"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9.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Shape 1"/>
          <p:cNvSpPr txBox="1"/>
          <p:nvPr/>
        </p:nvSpPr>
        <p:spPr>
          <a:xfrm>
            <a:off x="207720" y="1122480"/>
            <a:ext cx="8762760" cy="2387160"/>
          </a:xfrm>
          <a:prstGeom prst="rect">
            <a:avLst/>
          </a:prstGeom>
          <a:noFill/>
          <a:ln>
            <a:noFill/>
          </a:ln>
        </p:spPr>
        <p:txBody>
          <a:bodyPr anchor="b">
            <a:noAutofit/>
          </a:bodyPr>
          <a:lstStyle/>
          <a:p>
            <a:pPr algn="ctr">
              <a:lnSpc>
                <a:spcPct val="100000"/>
              </a:lnSpc>
            </a:pPr>
            <a:r>
              <a:rPr lang="en-US" sz="5400" b="1" strike="noStrike" spc="-1" dirty="0">
                <a:solidFill>
                  <a:srgbClr val="000000"/>
                </a:solidFill>
                <a:uFill>
                  <a:solidFill>
                    <a:srgbClr val="FFFFFF"/>
                  </a:solidFill>
                </a:uFill>
                <a:latin typeface="Calibri Light"/>
              </a:rPr>
              <a:t>Modelling Commons-based Peer Production: </a:t>
            </a:r>
            <a:r>
              <a:rPr sz="1600" dirty="0"/>
              <a:t/>
            </a:r>
            <a:br>
              <a:rPr sz="1600" dirty="0"/>
            </a:br>
            <a:r>
              <a:rPr lang="en-US" sz="5400" b="1" strike="noStrike" spc="-1" dirty="0">
                <a:solidFill>
                  <a:srgbClr val="000000"/>
                </a:solidFill>
                <a:uFill>
                  <a:solidFill>
                    <a:srgbClr val="FFFFFF"/>
                  </a:solidFill>
                </a:uFill>
                <a:latin typeface="Calibri Light"/>
              </a:rPr>
              <a:t>The ‘Commoners Framework’ </a:t>
            </a:r>
            <a:endParaRPr lang="en-US" sz="5400" b="0" strike="noStrike" spc="-1" dirty="0">
              <a:solidFill>
                <a:srgbClr val="000000"/>
              </a:solidFill>
              <a:uFill>
                <a:solidFill>
                  <a:srgbClr val="FFFFFF"/>
                </a:solidFill>
              </a:uFill>
              <a:latin typeface="Calibri"/>
            </a:endParaRPr>
          </a:p>
        </p:txBody>
      </p:sp>
      <p:sp>
        <p:nvSpPr>
          <p:cNvPr id="40" name="TextShape 2"/>
          <p:cNvSpPr txBox="1"/>
          <p:nvPr/>
        </p:nvSpPr>
        <p:spPr>
          <a:xfrm>
            <a:off x="1678140" y="3868971"/>
            <a:ext cx="5770440" cy="2058429"/>
          </a:xfrm>
          <a:prstGeom prst="rect">
            <a:avLst/>
          </a:prstGeom>
          <a:noFill/>
          <a:ln>
            <a:noFill/>
          </a:ln>
        </p:spPr>
        <p:txBody>
          <a:bodyPr/>
          <a:lstStyle/>
          <a:p>
            <a:pPr algn="ctr">
              <a:lnSpc>
                <a:spcPct val="100000"/>
              </a:lnSpc>
              <a:spcBef>
                <a:spcPts val="1001"/>
              </a:spcBef>
            </a:pPr>
            <a:r>
              <a:rPr lang="en-GB" sz="1500" b="0" i="1" strike="noStrike" spc="-1" dirty="0" err="1" smtClean="0">
                <a:solidFill>
                  <a:srgbClr val="000000"/>
                </a:solidFill>
                <a:uFill>
                  <a:solidFill>
                    <a:srgbClr val="FFFFFF"/>
                  </a:solidFill>
                </a:uFill>
                <a:latin typeface="Calibri"/>
              </a:rPr>
              <a:t>Dr.</a:t>
            </a:r>
            <a:r>
              <a:rPr lang="en-GB" sz="1500" b="0" i="1" strike="noStrike" spc="-1" dirty="0" smtClean="0">
                <a:solidFill>
                  <a:srgbClr val="000000"/>
                </a:solidFill>
                <a:uFill>
                  <a:solidFill>
                    <a:srgbClr val="FFFFFF"/>
                  </a:solidFill>
                </a:uFill>
                <a:latin typeface="Calibri"/>
              </a:rPr>
              <a:t> Pete Barbrook-Johnson</a:t>
            </a:r>
            <a:endParaRPr lang="en-GB" sz="1500" b="0" strike="noStrike" spc="-1" dirty="0" smtClean="0">
              <a:solidFill>
                <a:srgbClr val="000000"/>
              </a:solidFill>
              <a:uFill>
                <a:solidFill>
                  <a:srgbClr val="FFFFFF"/>
                </a:solidFill>
              </a:uFill>
              <a:latin typeface="Arial"/>
            </a:endParaRPr>
          </a:p>
          <a:p>
            <a:pPr algn="ctr">
              <a:lnSpc>
                <a:spcPct val="100000"/>
              </a:lnSpc>
              <a:spcBef>
                <a:spcPts val="1001"/>
              </a:spcBef>
            </a:pPr>
            <a:r>
              <a:rPr lang="en-GB" sz="1500" b="0" i="1" strike="noStrike" spc="-1" dirty="0" smtClean="0">
                <a:solidFill>
                  <a:srgbClr val="000000"/>
                </a:solidFill>
                <a:uFill>
                  <a:solidFill>
                    <a:srgbClr val="FFFFFF"/>
                  </a:solidFill>
                </a:uFill>
                <a:latin typeface="Calibri"/>
              </a:rPr>
              <a:t>Centre for Research in Social Simulation, University of Surrey, UK &amp; Policy Studies Institute, University of Westminster, UK </a:t>
            </a:r>
            <a:endParaRPr lang="en-GB" sz="1500" b="0" strike="noStrike" spc="-1" dirty="0" smtClean="0">
              <a:solidFill>
                <a:srgbClr val="000000"/>
              </a:solidFill>
              <a:uFill>
                <a:solidFill>
                  <a:srgbClr val="FFFFFF"/>
                </a:solidFill>
              </a:uFill>
              <a:latin typeface="Arial"/>
            </a:endParaRPr>
          </a:p>
          <a:p>
            <a:pPr algn="ctr">
              <a:spcBef>
                <a:spcPts val="1001"/>
              </a:spcBef>
            </a:pPr>
            <a:r>
              <a:rPr lang="en-GB" sz="1500" b="0" i="1" strike="noStrike" spc="-1" dirty="0" smtClean="0">
                <a:solidFill>
                  <a:srgbClr val="000000"/>
                </a:solidFill>
                <a:uFill>
                  <a:solidFill>
                    <a:srgbClr val="FFFFFF"/>
                  </a:solidFill>
                </a:uFill>
                <a:latin typeface="Calibri"/>
              </a:rPr>
              <a:t>Antonio </a:t>
            </a:r>
            <a:r>
              <a:rPr lang="en-GB" sz="1500" b="0" i="1" strike="noStrike" spc="-1" dirty="0" err="1" smtClean="0">
                <a:solidFill>
                  <a:srgbClr val="000000"/>
                </a:solidFill>
                <a:uFill>
                  <a:solidFill>
                    <a:srgbClr val="FFFFFF"/>
                  </a:solidFill>
                </a:uFill>
                <a:latin typeface="Calibri"/>
              </a:rPr>
              <a:t>Tenorio</a:t>
            </a:r>
            <a:r>
              <a:rPr lang="en-GB" sz="1500" b="0" i="1" strike="noStrike" spc="-1" dirty="0" smtClean="0">
                <a:solidFill>
                  <a:srgbClr val="000000"/>
                </a:solidFill>
                <a:uFill>
                  <a:solidFill>
                    <a:srgbClr val="FFFFFF"/>
                  </a:solidFill>
                </a:uFill>
                <a:latin typeface="Calibri"/>
              </a:rPr>
              <a:t> </a:t>
            </a:r>
            <a:r>
              <a:rPr lang="en-GB" sz="1500" b="0" i="1" strike="noStrike" spc="-1" dirty="0" err="1" smtClean="0">
                <a:solidFill>
                  <a:srgbClr val="000000"/>
                </a:solidFill>
                <a:uFill>
                  <a:solidFill>
                    <a:srgbClr val="FFFFFF"/>
                  </a:solidFill>
                </a:uFill>
                <a:latin typeface="Calibri"/>
              </a:rPr>
              <a:t>Fornes</a:t>
            </a:r>
            <a:r>
              <a:rPr lang="en-GB" sz="1500" i="1" spc="-1" dirty="0" smtClean="0">
                <a:solidFill>
                  <a:srgbClr val="000000"/>
                </a:solidFill>
                <a:uFill>
                  <a:solidFill>
                    <a:srgbClr val="FFFFFF"/>
                  </a:solidFill>
                </a:uFill>
                <a:latin typeface="Calibri"/>
              </a:rPr>
              <a:t>, </a:t>
            </a:r>
            <a:r>
              <a:rPr lang="en-GB" sz="1500" b="0" i="1" strike="noStrike" spc="-1" dirty="0" err="1" smtClean="0">
                <a:solidFill>
                  <a:srgbClr val="000000"/>
                </a:solidFill>
                <a:uFill>
                  <a:solidFill>
                    <a:srgbClr val="FFFFFF"/>
                  </a:solidFill>
                </a:uFill>
                <a:latin typeface="Calibri"/>
              </a:rPr>
              <a:t>Dr.</a:t>
            </a:r>
            <a:r>
              <a:rPr lang="en-GB" sz="1500" b="0" i="1" strike="noStrike" spc="-1" dirty="0" smtClean="0">
                <a:solidFill>
                  <a:srgbClr val="000000"/>
                </a:solidFill>
                <a:uFill>
                  <a:solidFill>
                    <a:srgbClr val="FFFFFF"/>
                  </a:solidFill>
                </a:uFill>
                <a:latin typeface="Calibri"/>
              </a:rPr>
              <a:t> </a:t>
            </a:r>
            <a:r>
              <a:rPr lang="en-GB" sz="1500" b="0" i="1" strike="noStrike" spc="-1" dirty="0" err="1" smtClean="0">
                <a:solidFill>
                  <a:srgbClr val="000000"/>
                </a:solidFill>
                <a:uFill>
                  <a:solidFill>
                    <a:srgbClr val="FFFFFF"/>
                  </a:solidFill>
                </a:uFill>
                <a:latin typeface="Calibri"/>
              </a:rPr>
              <a:t>Samer</a:t>
            </a:r>
            <a:r>
              <a:rPr lang="en-GB" sz="1500" b="0" i="1" strike="noStrike" spc="-1" dirty="0" smtClean="0">
                <a:solidFill>
                  <a:srgbClr val="000000"/>
                </a:solidFill>
                <a:uFill>
                  <a:solidFill>
                    <a:srgbClr val="FFFFFF"/>
                  </a:solidFill>
                </a:uFill>
                <a:latin typeface="Calibri"/>
              </a:rPr>
              <a:t> Hassan</a:t>
            </a:r>
            <a:endParaRPr lang="en-GB" sz="1500" b="0" strike="noStrike" spc="-1" dirty="0" smtClean="0">
              <a:solidFill>
                <a:srgbClr val="000000"/>
              </a:solidFill>
              <a:uFill>
                <a:solidFill>
                  <a:srgbClr val="FFFFFF"/>
                </a:solidFill>
              </a:uFill>
              <a:latin typeface="Arial"/>
            </a:endParaRPr>
          </a:p>
          <a:p>
            <a:pPr algn="ctr">
              <a:spcBef>
                <a:spcPts val="1001"/>
              </a:spcBef>
            </a:pPr>
            <a:r>
              <a:rPr lang="en-GB" sz="1500" b="0" i="1" strike="noStrike" spc="-1" dirty="0" smtClean="0">
                <a:solidFill>
                  <a:srgbClr val="000000"/>
                </a:solidFill>
                <a:uFill>
                  <a:solidFill>
                    <a:srgbClr val="FFFFFF"/>
                  </a:solidFill>
                </a:uFill>
                <a:latin typeface="Calibri"/>
              </a:rPr>
              <a:t>GRASIA, Universidad </a:t>
            </a:r>
            <a:r>
              <a:rPr lang="en-GB" sz="1500" b="0" i="1" strike="noStrike" spc="-1" dirty="0" err="1" smtClean="0">
                <a:solidFill>
                  <a:srgbClr val="000000"/>
                </a:solidFill>
                <a:uFill>
                  <a:solidFill>
                    <a:srgbClr val="FFFFFF"/>
                  </a:solidFill>
                </a:uFill>
                <a:latin typeface="Calibri"/>
              </a:rPr>
              <a:t>Complutense</a:t>
            </a:r>
            <a:r>
              <a:rPr lang="en-GB" sz="1500" b="0" i="1" strike="noStrike" spc="-1" dirty="0" smtClean="0">
                <a:solidFill>
                  <a:srgbClr val="000000"/>
                </a:solidFill>
                <a:uFill>
                  <a:solidFill>
                    <a:srgbClr val="FFFFFF"/>
                  </a:solidFill>
                </a:uFill>
                <a:latin typeface="Calibri"/>
              </a:rPr>
              <a:t> de Madrid, </a:t>
            </a:r>
            <a:r>
              <a:rPr lang="en-GB" sz="1500" b="0" i="1" strike="noStrike" spc="-1" dirty="0" smtClean="0">
                <a:solidFill>
                  <a:srgbClr val="000000"/>
                </a:solidFill>
                <a:uFill>
                  <a:solidFill>
                    <a:srgbClr val="FFFFFF"/>
                  </a:solidFill>
                </a:uFill>
                <a:latin typeface="Calibri" charset="0"/>
                <a:ea typeface="Calibri" charset="0"/>
                <a:cs typeface="Calibri" charset="0"/>
              </a:rPr>
              <a:t>Spain &amp; </a:t>
            </a:r>
            <a:r>
              <a:rPr lang="en-GB" sz="1500" i="1" dirty="0" smtClean="0">
                <a:latin typeface="Calibri" charset="0"/>
                <a:ea typeface="Calibri" charset="0"/>
                <a:cs typeface="Calibri" charset="0"/>
              </a:rPr>
              <a:t>Berkman </a:t>
            </a:r>
            <a:r>
              <a:rPr lang="en-GB" sz="1500" i="1" dirty="0" err="1" smtClean="0">
                <a:latin typeface="Calibri" charset="0"/>
                <a:ea typeface="Calibri" charset="0"/>
                <a:cs typeface="Calibri" charset="0"/>
              </a:rPr>
              <a:t>Center</a:t>
            </a:r>
            <a:r>
              <a:rPr lang="en-GB" sz="1500" i="1" dirty="0" smtClean="0">
                <a:latin typeface="Calibri" charset="0"/>
                <a:ea typeface="Calibri" charset="0"/>
                <a:cs typeface="Calibri" charset="0"/>
              </a:rPr>
              <a:t> for Internet and Society, Harvard University</a:t>
            </a:r>
            <a:r>
              <a:rPr lang="en-GB" sz="1500" i="1" spc="-1" dirty="0" smtClean="0">
                <a:solidFill>
                  <a:srgbClr val="000000"/>
                </a:solidFill>
                <a:uFill>
                  <a:solidFill>
                    <a:srgbClr val="FFFFFF"/>
                  </a:solidFill>
                </a:uFill>
                <a:latin typeface="Calibri" charset="0"/>
                <a:ea typeface="Calibri" charset="0"/>
                <a:cs typeface="Calibri" charset="0"/>
              </a:rPr>
              <a:t>, USA</a:t>
            </a:r>
            <a:endParaRPr lang="en-GB" sz="1500" b="0" i="1" strike="noStrike" spc="-1" dirty="0" smtClean="0">
              <a:solidFill>
                <a:srgbClr val="000000"/>
              </a:solidFill>
              <a:uFill>
                <a:solidFill>
                  <a:srgbClr val="FFFFFF"/>
                </a:solidFill>
              </a:uFill>
              <a:latin typeface="Calibri" charset="0"/>
              <a:ea typeface="Calibri" charset="0"/>
              <a:cs typeface="Calibri" charset="0"/>
            </a:endParaRPr>
          </a:p>
          <a:p>
            <a:pPr algn="ctr">
              <a:lnSpc>
                <a:spcPct val="100000"/>
              </a:lnSpc>
              <a:spcBef>
                <a:spcPts val="1001"/>
              </a:spcBef>
            </a:pPr>
            <a:endParaRPr lang="en-GB" sz="1500" b="0" strike="noStrike" spc="-1" dirty="0">
              <a:solidFill>
                <a:srgbClr val="000000"/>
              </a:solidFill>
              <a:uFill>
                <a:solidFill>
                  <a:srgbClr val="FFFFFF"/>
                </a:solidFill>
              </a:uFill>
              <a:latin typeface="Arial"/>
            </a:endParaRPr>
          </a:p>
        </p:txBody>
      </p:sp>
      <p:pic>
        <p:nvPicPr>
          <p:cNvPr id="41" name="Picture 3"/>
          <p:cNvPicPr/>
          <p:nvPr/>
        </p:nvPicPr>
        <p:blipFill>
          <a:blip r:embed="rId2"/>
          <a:stretch/>
        </p:blipFill>
        <p:spPr>
          <a:xfrm>
            <a:off x="7630920" y="5927400"/>
            <a:ext cx="1339560" cy="892080"/>
          </a:xfrm>
          <a:prstGeom prst="rect">
            <a:avLst/>
          </a:prstGeom>
          <a:ln>
            <a:noFill/>
          </a:ln>
        </p:spPr>
      </p:pic>
      <p:pic>
        <p:nvPicPr>
          <p:cNvPr id="42" name="Picture 5"/>
          <p:cNvPicPr/>
          <p:nvPr/>
        </p:nvPicPr>
        <p:blipFill>
          <a:blip r:embed="rId3"/>
          <a:stretch/>
        </p:blipFill>
        <p:spPr>
          <a:xfrm>
            <a:off x="207720" y="6167880"/>
            <a:ext cx="3607920" cy="495720"/>
          </a:xfrm>
          <a:prstGeom prst="rect">
            <a:avLst/>
          </a:prstGeom>
          <a:ln>
            <a:noFill/>
          </a:ln>
        </p:spPr>
      </p:pic>
      <p:pic>
        <p:nvPicPr>
          <p:cNvPr id="43" name="Picture 6"/>
          <p:cNvPicPr/>
          <p:nvPr/>
        </p:nvPicPr>
        <p:blipFill>
          <a:blip r:embed="rId4"/>
          <a:stretch/>
        </p:blipFill>
        <p:spPr>
          <a:xfrm>
            <a:off x="147240" y="177480"/>
            <a:ext cx="3602160" cy="453960"/>
          </a:xfrm>
          <a:prstGeom prst="rect">
            <a:avLst/>
          </a:prstGeom>
          <a:ln>
            <a:noFill/>
          </a:ln>
        </p:spPr>
      </p:pic>
      <p:pic>
        <p:nvPicPr>
          <p:cNvPr id="44" name="Picture 7"/>
          <p:cNvPicPr/>
          <p:nvPr/>
        </p:nvPicPr>
        <p:blipFill>
          <a:blip r:embed="rId5"/>
          <a:stretch/>
        </p:blipFill>
        <p:spPr>
          <a:xfrm>
            <a:off x="7351200" y="177480"/>
            <a:ext cx="1619640" cy="453960"/>
          </a:xfrm>
          <a:prstGeom prst="rect">
            <a:avLst/>
          </a:prstGeom>
          <a:ln>
            <a:noFill/>
          </a:ln>
        </p:spPr>
      </p:pic>
      <p:pic>
        <p:nvPicPr>
          <p:cNvPr id="45" name="Picture 9"/>
          <p:cNvPicPr/>
          <p:nvPr/>
        </p:nvPicPr>
        <p:blipFill>
          <a:blip r:embed="rId6"/>
          <a:stretch/>
        </p:blipFill>
        <p:spPr>
          <a:xfrm>
            <a:off x="4589280" y="6126840"/>
            <a:ext cx="1925640" cy="526320"/>
          </a:xfrm>
          <a:prstGeom prst="rect">
            <a:avLst/>
          </a:prstGeom>
          <a:ln>
            <a:noFill/>
          </a:ln>
        </p:spPr>
      </p:pic>
      <p:pic>
        <p:nvPicPr>
          <p:cNvPr id="46" name="Picture 10"/>
          <p:cNvPicPr/>
          <p:nvPr/>
        </p:nvPicPr>
        <p:blipFill>
          <a:blip r:embed="rId7"/>
          <a:stretch/>
        </p:blipFill>
        <p:spPr>
          <a:xfrm>
            <a:off x="4563360" y="194400"/>
            <a:ext cx="1907640" cy="489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Shape 1"/>
          <p:cNvSpPr txBox="1"/>
          <p:nvPr/>
        </p:nvSpPr>
        <p:spPr>
          <a:xfrm>
            <a:off x="1129320" y="736560"/>
            <a:ext cx="6857640" cy="792000"/>
          </a:xfrm>
          <a:prstGeom prst="rect">
            <a:avLst/>
          </a:prstGeom>
          <a:noFill/>
          <a:ln>
            <a:noFill/>
          </a:ln>
        </p:spPr>
        <p:txBody>
          <a:bodyPr anchor="b">
            <a:normAutofit fontScale="40000" lnSpcReduction="20000"/>
          </a:bodyPr>
          <a:lstStyle/>
          <a:p>
            <a:pPr algn="ctr">
              <a:lnSpc>
                <a:spcPct val="100000"/>
              </a:lnSpc>
            </a:pPr>
            <a:r>
              <a:rPr lang="en-US" sz="6000" b="1" strike="noStrike" spc="-1">
                <a:solidFill>
                  <a:srgbClr val="000000"/>
                </a:solidFill>
                <a:uFill>
                  <a:solidFill>
                    <a:srgbClr val="FFFFFF"/>
                  </a:solidFill>
                </a:uFill>
                <a:latin typeface="Calibri Light"/>
              </a:rPr>
              <a:t>Prelim. </a:t>
            </a:r>
            <a:r>
              <a:rPr lang="en-US" sz="6000" b="1" strike="noStrike" spc="-1" smtClean="0">
                <a:solidFill>
                  <a:srgbClr val="000000"/>
                </a:solidFill>
                <a:uFill>
                  <a:solidFill>
                    <a:srgbClr val="FFFFFF"/>
                  </a:solidFill>
                </a:uFill>
                <a:latin typeface="Calibri Light"/>
              </a:rPr>
              <a:t>Results </a:t>
            </a:r>
            <a:r>
              <a:rPr lang="mr-IN" sz="6000" b="1" strike="noStrike" spc="-1" smtClean="0">
                <a:solidFill>
                  <a:srgbClr val="000000"/>
                </a:solidFill>
                <a:uFill>
                  <a:solidFill>
                    <a:srgbClr val="FFFFFF"/>
                  </a:solidFill>
                </a:uFill>
                <a:latin typeface="Calibri Light"/>
              </a:rPr>
              <a:t>–</a:t>
            </a:r>
            <a:r>
              <a:rPr lang="en-US" sz="6000" b="1" strike="noStrike" spc="-1" smtClean="0">
                <a:solidFill>
                  <a:srgbClr val="000000"/>
                </a:solidFill>
                <a:uFill>
                  <a:solidFill>
                    <a:srgbClr val="FFFFFF"/>
                  </a:solidFill>
                </a:uFill>
                <a:latin typeface="Calibri Light"/>
              </a:rPr>
              <a:t> Exploring parameter space, and relation to observed behaviour</a:t>
            </a:r>
            <a:endParaRPr lang="en-US" sz="6000" b="0" strike="noStrike" spc="-1">
              <a:solidFill>
                <a:srgbClr val="000000"/>
              </a:solidFill>
              <a:uFill>
                <a:solidFill>
                  <a:srgbClr val="FFFFFF"/>
                </a:solidFill>
              </a:uFill>
              <a:latin typeface="Calibri"/>
            </a:endParaRPr>
          </a:p>
        </p:txBody>
      </p:sp>
      <p:pic>
        <p:nvPicPr>
          <p:cNvPr id="80" name="Picture 8"/>
          <p:cNvPicPr/>
          <p:nvPr/>
        </p:nvPicPr>
        <p:blipFill>
          <a:blip r:embed="rId3"/>
          <a:stretch/>
        </p:blipFill>
        <p:spPr>
          <a:xfrm>
            <a:off x="7698600" y="6063480"/>
            <a:ext cx="1192680" cy="794160"/>
          </a:xfrm>
          <a:prstGeom prst="rect">
            <a:avLst/>
          </a:prstGeom>
          <a:ln>
            <a:noFill/>
          </a:ln>
        </p:spPr>
      </p:pic>
      <p:pic>
        <p:nvPicPr>
          <p:cNvPr id="81" name="Picture 9"/>
          <p:cNvPicPr/>
          <p:nvPr/>
        </p:nvPicPr>
        <p:blipFill>
          <a:blip r:embed="rId4"/>
          <a:stretch/>
        </p:blipFill>
        <p:spPr>
          <a:xfrm>
            <a:off x="218880" y="6192360"/>
            <a:ext cx="3175560" cy="436320"/>
          </a:xfrm>
          <a:prstGeom prst="rect">
            <a:avLst/>
          </a:prstGeom>
          <a:ln>
            <a:noFill/>
          </a:ln>
        </p:spPr>
      </p:pic>
      <p:pic>
        <p:nvPicPr>
          <p:cNvPr id="82" name="Picture 10"/>
          <p:cNvPicPr/>
          <p:nvPr/>
        </p:nvPicPr>
        <p:blipFill>
          <a:blip r:embed="rId5"/>
          <a:stretch/>
        </p:blipFill>
        <p:spPr>
          <a:xfrm>
            <a:off x="223200" y="202680"/>
            <a:ext cx="2909520" cy="366480"/>
          </a:xfrm>
          <a:prstGeom prst="rect">
            <a:avLst/>
          </a:prstGeom>
          <a:ln>
            <a:noFill/>
          </a:ln>
        </p:spPr>
      </p:pic>
      <p:pic>
        <p:nvPicPr>
          <p:cNvPr id="83" name="Picture 11"/>
          <p:cNvPicPr/>
          <p:nvPr/>
        </p:nvPicPr>
        <p:blipFill>
          <a:blip r:embed="rId6"/>
          <a:stretch/>
        </p:blipFill>
        <p:spPr>
          <a:xfrm>
            <a:off x="7619040" y="202680"/>
            <a:ext cx="1272240" cy="356400"/>
          </a:xfrm>
          <a:prstGeom prst="rect">
            <a:avLst/>
          </a:prstGeom>
          <a:ln>
            <a:noFill/>
          </a:ln>
        </p:spPr>
      </p:pic>
      <p:sp>
        <p:nvSpPr>
          <p:cNvPr id="84" name="TextShape 2"/>
          <p:cNvSpPr txBox="1"/>
          <p:nvPr/>
        </p:nvSpPr>
        <p:spPr>
          <a:xfrm>
            <a:off x="3725589" y="1673370"/>
            <a:ext cx="5145120" cy="2243894"/>
          </a:xfrm>
          <a:prstGeom prst="rect">
            <a:avLst/>
          </a:prstGeom>
          <a:noFill/>
          <a:ln>
            <a:noFill/>
          </a:ln>
        </p:spPr>
        <p:txBody>
          <a:bodyPr/>
          <a:lstStyle/>
          <a:p>
            <a:pPr marL="428625" indent="-428625">
              <a:buFont typeface="Arial" charset="0"/>
              <a:buChar char="•"/>
            </a:pPr>
            <a:r>
              <a:rPr lang="en-US" sz="2000" smtClean="0"/>
              <a:t>Observed behaviour</a:t>
            </a:r>
          </a:p>
          <a:p>
            <a:pPr marL="885825" lvl="1" indent="-428625">
              <a:buFont typeface="Arial" charset="0"/>
              <a:buChar char="•"/>
            </a:pPr>
            <a:r>
              <a:rPr lang="en-US" sz="2000" b="0" strike="noStrike" spc="-1" smtClean="0">
                <a:solidFill>
                  <a:srgbClr val="000000"/>
                </a:solidFill>
                <a:uFill>
                  <a:solidFill>
                    <a:srgbClr val="FFFFFF"/>
                  </a:solidFill>
                </a:uFill>
                <a:latin typeface="Arial"/>
              </a:rPr>
              <a:t>Reproducing power law </a:t>
            </a:r>
            <a:r>
              <a:rPr lang="mr-IN" sz="2000" b="0" strike="noStrike" spc="-1" smtClean="0">
                <a:solidFill>
                  <a:srgbClr val="000000"/>
                </a:solidFill>
                <a:uFill>
                  <a:solidFill>
                    <a:srgbClr val="FFFFFF"/>
                  </a:solidFill>
                </a:uFill>
                <a:latin typeface="Arial"/>
              </a:rPr>
              <a:t>–</a:t>
            </a:r>
            <a:r>
              <a:rPr lang="en-US" sz="2000" b="0" strike="noStrike" spc="-1" smtClean="0">
                <a:solidFill>
                  <a:srgbClr val="000000"/>
                </a:solidFill>
                <a:uFill>
                  <a:solidFill>
                    <a:srgbClr val="FFFFFF"/>
                  </a:solidFill>
                </a:uFill>
                <a:latin typeface="Arial"/>
              </a:rPr>
              <a:t> 1,9,90</a:t>
            </a:r>
          </a:p>
          <a:p>
            <a:pPr marL="1343025" lvl="2" indent="-428625">
              <a:buFont typeface="Arial" charset="0"/>
              <a:buChar char="•"/>
            </a:pPr>
            <a:r>
              <a:rPr lang="en-US" sz="2000" spc="-1" smtClean="0">
                <a:solidFill>
                  <a:srgbClr val="000000"/>
                </a:solidFill>
                <a:uFill>
                  <a:solidFill>
                    <a:srgbClr val="FFFFFF"/>
                  </a:solidFill>
                </a:uFill>
                <a:latin typeface="Arial"/>
              </a:rPr>
              <a:t>Yes </a:t>
            </a:r>
            <a:r>
              <a:rPr lang="mr-IN" sz="2000" spc="-1" smtClean="0">
                <a:solidFill>
                  <a:srgbClr val="000000"/>
                </a:solidFill>
                <a:uFill>
                  <a:solidFill>
                    <a:srgbClr val="FFFFFF"/>
                  </a:solidFill>
                </a:uFill>
                <a:latin typeface="Arial"/>
              </a:rPr>
              <a:t>–</a:t>
            </a:r>
            <a:r>
              <a:rPr lang="en-US" sz="2000" spc="-1" smtClean="0">
                <a:solidFill>
                  <a:srgbClr val="000000"/>
                </a:solidFill>
                <a:uFill>
                  <a:solidFill>
                    <a:srgbClr val="FFFFFF"/>
                  </a:solidFill>
                </a:uFill>
                <a:latin typeface="Arial"/>
              </a:rPr>
              <a:t> but how robust?</a:t>
            </a:r>
            <a:endParaRPr lang="en-US" sz="2000" b="0" strike="noStrike" spc="-1" smtClean="0">
              <a:solidFill>
                <a:srgbClr val="000000"/>
              </a:solidFill>
              <a:uFill>
                <a:solidFill>
                  <a:srgbClr val="FFFFFF"/>
                </a:solidFill>
              </a:uFill>
              <a:latin typeface="Arial"/>
            </a:endParaRPr>
          </a:p>
          <a:p>
            <a:pPr marL="885825" lvl="1" indent="-428625">
              <a:buFont typeface="Arial" charset="0"/>
              <a:buChar char="•"/>
            </a:pPr>
            <a:r>
              <a:rPr lang="en-US" sz="2000" spc="-1" smtClean="0">
                <a:solidFill>
                  <a:srgbClr val="000000"/>
                </a:solidFill>
                <a:uFill>
                  <a:solidFill>
                    <a:srgbClr val="FFFFFF"/>
                  </a:solidFill>
                </a:uFill>
                <a:latin typeface="Arial"/>
              </a:rPr>
              <a:t>Reproducing different growth and collapse patterns</a:t>
            </a:r>
          </a:p>
          <a:p>
            <a:pPr marL="1343025" lvl="2" indent="-428625">
              <a:buFont typeface="Arial" charset="0"/>
              <a:buChar char="•"/>
            </a:pPr>
            <a:r>
              <a:rPr lang="en-US" sz="2000" b="0" strike="noStrike" spc="-1" smtClean="0">
                <a:solidFill>
                  <a:srgbClr val="000000"/>
                </a:solidFill>
                <a:uFill>
                  <a:solidFill>
                    <a:srgbClr val="FFFFFF"/>
                  </a:solidFill>
                </a:uFill>
                <a:latin typeface="Arial"/>
              </a:rPr>
              <a:t>Yes </a:t>
            </a:r>
            <a:r>
              <a:rPr lang="mr-IN" sz="2000" b="0" strike="noStrike" spc="-1" smtClean="0">
                <a:solidFill>
                  <a:srgbClr val="000000"/>
                </a:solidFill>
                <a:uFill>
                  <a:solidFill>
                    <a:srgbClr val="FFFFFF"/>
                  </a:solidFill>
                </a:uFill>
                <a:latin typeface="Arial"/>
              </a:rPr>
              <a:t>–</a:t>
            </a:r>
            <a:r>
              <a:rPr lang="en-US" sz="2000" b="0" strike="noStrike" spc="-1" smtClean="0">
                <a:solidFill>
                  <a:srgbClr val="000000"/>
                </a:solidFill>
                <a:uFill>
                  <a:solidFill>
                    <a:srgbClr val="FFFFFF"/>
                  </a:solidFill>
                </a:uFill>
                <a:latin typeface="Arial"/>
              </a:rPr>
              <a:t> but what proportions?</a:t>
            </a:r>
            <a:endParaRPr lang="es-ES" sz="2000" b="0" strike="noStrike" spc="-1">
              <a:solidFill>
                <a:srgbClr val="000000"/>
              </a:solidFill>
              <a:uFill>
                <a:solidFill>
                  <a:srgbClr val="FFFFFF"/>
                </a:solidFill>
              </a:uFill>
              <a:latin typeface="Arial"/>
            </a:endParaRPr>
          </a:p>
        </p:txBody>
      </p:sp>
      <p:pic>
        <p:nvPicPr>
          <p:cNvPr id="86" name="Picture 5"/>
          <p:cNvPicPr/>
          <p:nvPr/>
        </p:nvPicPr>
        <p:blipFill>
          <a:blip r:embed="rId7"/>
          <a:stretch/>
        </p:blipFill>
        <p:spPr>
          <a:xfrm>
            <a:off x="5880600" y="4232366"/>
            <a:ext cx="2897640" cy="1668304"/>
          </a:xfrm>
          <a:prstGeom prst="rect">
            <a:avLst/>
          </a:prstGeom>
          <a:ln>
            <a:noFill/>
          </a:ln>
        </p:spPr>
      </p:pic>
      <p:pic>
        <p:nvPicPr>
          <p:cNvPr id="87" name="Picture 6"/>
          <p:cNvPicPr/>
          <p:nvPr/>
        </p:nvPicPr>
        <p:blipFill>
          <a:blip r:embed="rId8"/>
          <a:stretch/>
        </p:blipFill>
        <p:spPr>
          <a:xfrm>
            <a:off x="3336583" y="4313816"/>
            <a:ext cx="2505394" cy="1668214"/>
          </a:xfrm>
          <a:prstGeom prst="rect">
            <a:avLst/>
          </a:prstGeom>
          <a:ln>
            <a:noFill/>
          </a:ln>
        </p:spPr>
      </p:pic>
      <p:pic>
        <p:nvPicPr>
          <p:cNvPr id="88" name="Picture 7"/>
          <p:cNvPicPr/>
          <p:nvPr/>
        </p:nvPicPr>
        <p:blipFill>
          <a:blip r:embed="rId9"/>
          <a:stretch/>
        </p:blipFill>
        <p:spPr>
          <a:xfrm>
            <a:off x="218880" y="4376336"/>
            <a:ext cx="2913840" cy="1584085"/>
          </a:xfrm>
          <a:prstGeom prst="rect">
            <a:avLst/>
          </a:prstGeom>
          <a:ln>
            <a:noFill/>
          </a:ln>
        </p:spPr>
      </p:pic>
      <p:pic>
        <p:nvPicPr>
          <p:cNvPr id="12" name="Picture 9"/>
          <p:cNvPicPr/>
          <p:nvPr/>
        </p:nvPicPr>
        <p:blipFill>
          <a:blip r:embed="rId10"/>
          <a:stretch/>
        </p:blipFill>
        <p:spPr>
          <a:xfrm>
            <a:off x="4589280" y="6126840"/>
            <a:ext cx="1925640" cy="526320"/>
          </a:xfrm>
          <a:prstGeom prst="rect">
            <a:avLst/>
          </a:prstGeom>
          <a:ln>
            <a:noFill/>
          </a:ln>
        </p:spPr>
      </p:pic>
      <p:pic>
        <p:nvPicPr>
          <p:cNvPr id="13" name="Picture 10"/>
          <p:cNvPicPr/>
          <p:nvPr/>
        </p:nvPicPr>
        <p:blipFill>
          <a:blip r:embed="rId11"/>
          <a:stretch/>
        </p:blipFill>
        <p:spPr>
          <a:xfrm>
            <a:off x="4563360" y="194400"/>
            <a:ext cx="1907640" cy="489960"/>
          </a:xfrm>
          <a:prstGeom prst="rect">
            <a:avLst/>
          </a:prstGeom>
          <a:ln>
            <a:noFill/>
          </a:ln>
        </p:spPr>
      </p:pic>
      <p:pic>
        <p:nvPicPr>
          <p:cNvPr id="2" name="Picture 1"/>
          <p:cNvPicPr>
            <a:picLocks noChangeAspect="1"/>
          </p:cNvPicPr>
          <p:nvPr/>
        </p:nvPicPr>
        <p:blipFill>
          <a:blip r:embed="rId12"/>
          <a:stretch>
            <a:fillRect/>
          </a:stretch>
        </p:blipFill>
        <p:spPr>
          <a:xfrm>
            <a:off x="218880" y="1809590"/>
            <a:ext cx="2673126" cy="2050869"/>
          </a:xfrm>
          <a:prstGeom prst="rect">
            <a:avLst/>
          </a:prstGeom>
        </p:spPr>
      </p:pic>
      <p:cxnSp>
        <p:nvCxnSpPr>
          <p:cNvPr id="4" name="Straight Arrow Connector 3"/>
          <p:cNvCxnSpPr/>
          <p:nvPr/>
        </p:nvCxnSpPr>
        <p:spPr>
          <a:xfrm>
            <a:off x="2129246" y="3017520"/>
            <a:ext cx="1505908" cy="18549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129246" y="3636456"/>
            <a:ext cx="184823" cy="10965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187617" y="2058120"/>
            <a:ext cx="5605069" cy="2487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Shape 2"/>
          <p:cNvSpPr txBox="1"/>
          <p:nvPr/>
        </p:nvSpPr>
        <p:spPr>
          <a:xfrm>
            <a:off x="3967286" y="5624675"/>
            <a:ext cx="4899083" cy="502165"/>
          </a:xfrm>
          <a:prstGeom prst="rect">
            <a:avLst/>
          </a:prstGeom>
          <a:noFill/>
          <a:ln>
            <a:noFill/>
          </a:ln>
        </p:spPr>
        <p:txBody>
          <a:bodyPr/>
          <a:lstStyle/>
          <a:p>
            <a:r>
              <a:rPr lang="en-GB" sz="2000" smtClean="0"/>
              <a:t>Data from real communities (online only?)</a:t>
            </a:r>
            <a:endParaRPr lang="es-ES"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4893802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Shape 1"/>
          <p:cNvSpPr txBox="1"/>
          <p:nvPr/>
        </p:nvSpPr>
        <p:spPr>
          <a:xfrm>
            <a:off x="1085760" y="723846"/>
            <a:ext cx="6857640" cy="690234"/>
          </a:xfrm>
          <a:prstGeom prst="rect">
            <a:avLst/>
          </a:prstGeom>
          <a:noFill/>
          <a:ln>
            <a:noFill/>
          </a:ln>
        </p:spPr>
        <p:txBody>
          <a:bodyPr anchor="b">
            <a:normAutofit fontScale="40000" lnSpcReduction="20000"/>
          </a:bodyPr>
          <a:lstStyle/>
          <a:p>
            <a:pPr algn="ctr">
              <a:lnSpc>
                <a:spcPct val="100000"/>
              </a:lnSpc>
            </a:pPr>
            <a:r>
              <a:rPr lang="en-US" sz="6000" b="1" strike="noStrike" spc="-1">
                <a:solidFill>
                  <a:srgbClr val="000000"/>
                </a:solidFill>
                <a:uFill>
                  <a:solidFill>
                    <a:srgbClr val="FFFFFF"/>
                  </a:solidFill>
                </a:uFill>
                <a:latin typeface="Calibri Light"/>
              </a:rPr>
              <a:t>Prelim. </a:t>
            </a:r>
            <a:r>
              <a:rPr lang="en-US" sz="6000" b="1" strike="noStrike" spc="-1" smtClean="0">
                <a:solidFill>
                  <a:srgbClr val="000000"/>
                </a:solidFill>
                <a:uFill>
                  <a:solidFill>
                    <a:srgbClr val="FFFFFF"/>
                  </a:solidFill>
                </a:uFill>
                <a:latin typeface="Calibri Light"/>
              </a:rPr>
              <a:t>Results </a:t>
            </a:r>
            <a:r>
              <a:rPr lang="mr-IN" sz="6000" b="1" strike="noStrike" spc="-1" smtClean="0">
                <a:solidFill>
                  <a:srgbClr val="000000"/>
                </a:solidFill>
                <a:uFill>
                  <a:solidFill>
                    <a:srgbClr val="FFFFFF"/>
                  </a:solidFill>
                </a:uFill>
                <a:latin typeface="Calibri Light"/>
              </a:rPr>
              <a:t>–</a:t>
            </a:r>
            <a:r>
              <a:rPr lang="en-US" sz="6000" b="1" strike="noStrike" spc="-1" smtClean="0">
                <a:solidFill>
                  <a:srgbClr val="000000"/>
                </a:solidFill>
                <a:uFill>
                  <a:solidFill>
                    <a:srgbClr val="FFFFFF"/>
                  </a:solidFill>
                </a:uFill>
                <a:latin typeface="Calibri Light"/>
              </a:rPr>
              <a:t> Power law exponential cut off 1</a:t>
            </a:r>
            <a:endParaRPr lang="en-US" sz="6000" b="0" strike="noStrike" spc="-1">
              <a:solidFill>
                <a:srgbClr val="000000"/>
              </a:solidFill>
              <a:uFill>
                <a:solidFill>
                  <a:srgbClr val="FFFFFF"/>
                </a:solidFill>
              </a:uFill>
              <a:latin typeface="Calibri"/>
            </a:endParaRPr>
          </a:p>
        </p:txBody>
      </p:sp>
      <p:pic>
        <p:nvPicPr>
          <p:cNvPr id="80" name="Picture 8"/>
          <p:cNvPicPr/>
          <p:nvPr/>
        </p:nvPicPr>
        <p:blipFill>
          <a:blip r:embed="rId3"/>
          <a:stretch/>
        </p:blipFill>
        <p:spPr>
          <a:xfrm>
            <a:off x="7698600" y="6063480"/>
            <a:ext cx="1192680" cy="794160"/>
          </a:xfrm>
          <a:prstGeom prst="rect">
            <a:avLst/>
          </a:prstGeom>
          <a:ln>
            <a:noFill/>
          </a:ln>
        </p:spPr>
      </p:pic>
      <p:pic>
        <p:nvPicPr>
          <p:cNvPr id="81" name="Picture 9"/>
          <p:cNvPicPr/>
          <p:nvPr/>
        </p:nvPicPr>
        <p:blipFill>
          <a:blip r:embed="rId4"/>
          <a:stretch/>
        </p:blipFill>
        <p:spPr>
          <a:xfrm>
            <a:off x="218880" y="6192360"/>
            <a:ext cx="3175560" cy="436320"/>
          </a:xfrm>
          <a:prstGeom prst="rect">
            <a:avLst/>
          </a:prstGeom>
          <a:ln>
            <a:noFill/>
          </a:ln>
        </p:spPr>
      </p:pic>
      <p:pic>
        <p:nvPicPr>
          <p:cNvPr id="82" name="Picture 10"/>
          <p:cNvPicPr/>
          <p:nvPr/>
        </p:nvPicPr>
        <p:blipFill>
          <a:blip r:embed="rId5"/>
          <a:stretch/>
        </p:blipFill>
        <p:spPr>
          <a:xfrm>
            <a:off x="223200" y="202680"/>
            <a:ext cx="2909520" cy="366480"/>
          </a:xfrm>
          <a:prstGeom prst="rect">
            <a:avLst/>
          </a:prstGeom>
          <a:ln>
            <a:noFill/>
          </a:ln>
        </p:spPr>
      </p:pic>
      <p:pic>
        <p:nvPicPr>
          <p:cNvPr id="83" name="Picture 11"/>
          <p:cNvPicPr/>
          <p:nvPr/>
        </p:nvPicPr>
        <p:blipFill>
          <a:blip r:embed="rId6"/>
          <a:stretch/>
        </p:blipFill>
        <p:spPr>
          <a:xfrm>
            <a:off x="7619040" y="202680"/>
            <a:ext cx="1272240" cy="356400"/>
          </a:xfrm>
          <a:prstGeom prst="rect">
            <a:avLst/>
          </a:prstGeom>
          <a:ln>
            <a:noFill/>
          </a:ln>
        </p:spPr>
      </p:pic>
      <p:pic>
        <p:nvPicPr>
          <p:cNvPr id="12" name="Picture 9"/>
          <p:cNvPicPr/>
          <p:nvPr/>
        </p:nvPicPr>
        <p:blipFill>
          <a:blip r:embed="rId7"/>
          <a:stretch/>
        </p:blipFill>
        <p:spPr>
          <a:xfrm>
            <a:off x="4589280" y="6126840"/>
            <a:ext cx="1925640" cy="526320"/>
          </a:xfrm>
          <a:prstGeom prst="rect">
            <a:avLst/>
          </a:prstGeom>
          <a:ln>
            <a:noFill/>
          </a:ln>
        </p:spPr>
      </p:pic>
      <p:pic>
        <p:nvPicPr>
          <p:cNvPr id="13" name="Picture 10"/>
          <p:cNvPicPr/>
          <p:nvPr/>
        </p:nvPicPr>
        <p:blipFill>
          <a:blip r:embed="rId8"/>
          <a:stretch/>
        </p:blipFill>
        <p:spPr>
          <a:xfrm>
            <a:off x="4563360" y="194400"/>
            <a:ext cx="1907640" cy="489960"/>
          </a:xfrm>
          <a:prstGeom prst="rect">
            <a:avLst/>
          </a:prstGeom>
          <a:ln>
            <a:noFill/>
          </a:ln>
        </p:spPr>
      </p:pic>
      <p:pic>
        <p:nvPicPr>
          <p:cNvPr id="3" name="Picture 2"/>
          <p:cNvPicPr>
            <a:picLocks noChangeAspect="1"/>
          </p:cNvPicPr>
          <p:nvPr/>
        </p:nvPicPr>
        <p:blipFill rotWithShape="1">
          <a:blip r:embed="rId9">
            <a:extLst>
              <a:ext uri="{28A0092B-C50C-407E-A947-70E740481C1C}">
                <a14:useLocalDpi xmlns:a14="http://schemas.microsoft.com/office/drawing/2010/main" val="0"/>
              </a:ext>
            </a:extLst>
          </a:blip>
          <a:srcRect l="7375" r="4620"/>
          <a:stretch/>
        </p:blipFill>
        <p:spPr>
          <a:xfrm>
            <a:off x="218880" y="1841760"/>
            <a:ext cx="4971164" cy="4786920"/>
          </a:xfrm>
          <a:prstGeom prst="rect">
            <a:avLst/>
          </a:prstGeom>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04508" y="1700457"/>
            <a:ext cx="4239491" cy="4426383"/>
          </a:xfrm>
          <a:prstGeom prst="rect">
            <a:avLst/>
          </a:prstGeom>
        </p:spPr>
      </p:pic>
      <p:sp>
        <p:nvSpPr>
          <p:cNvPr id="4" name="Rectangle 3"/>
          <p:cNvSpPr/>
          <p:nvPr/>
        </p:nvSpPr>
        <p:spPr>
          <a:xfrm>
            <a:off x="5190044" y="6087354"/>
            <a:ext cx="3986772" cy="646331"/>
          </a:xfrm>
          <a:prstGeom prst="rect">
            <a:avLst/>
          </a:prstGeom>
          <a:solidFill>
            <a:schemeClr val="bg1"/>
          </a:solidFill>
        </p:spPr>
        <p:txBody>
          <a:bodyPr wrap="square">
            <a:spAutoFit/>
          </a:bodyPr>
          <a:lstStyle/>
          <a:p>
            <a:r>
              <a:rPr lang="en-US" sz="900" b="0" i="0" dirty="0" err="1" smtClean="0">
                <a:solidFill>
                  <a:srgbClr val="000000"/>
                </a:solidFill>
                <a:effectLst/>
                <a:latin typeface="+mj-lt"/>
              </a:rPr>
              <a:t>Stuckman</a:t>
            </a:r>
            <a:r>
              <a:rPr lang="en-US" sz="900" b="0" i="0" dirty="0" smtClean="0">
                <a:solidFill>
                  <a:srgbClr val="000000"/>
                </a:solidFill>
                <a:effectLst/>
                <a:latin typeface="+mj-lt"/>
              </a:rPr>
              <a:t>, Jeffrey, and James </a:t>
            </a:r>
            <a:r>
              <a:rPr lang="en-US" sz="900" b="0" i="0" dirty="0" err="1" smtClean="0">
                <a:solidFill>
                  <a:srgbClr val="000000"/>
                </a:solidFill>
                <a:effectLst/>
                <a:latin typeface="+mj-lt"/>
              </a:rPr>
              <a:t>Purtilo</a:t>
            </a:r>
            <a:r>
              <a:rPr lang="en-US" sz="900" b="0" i="0" dirty="0" smtClean="0">
                <a:solidFill>
                  <a:srgbClr val="000000"/>
                </a:solidFill>
                <a:effectLst/>
                <a:latin typeface="+mj-lt"/>
              </a:rPr>
              <a:t>. “Analyzing the </a:t>
            </a:r>
            <a:r>
              <a:rPr lang="en-US" sz="900" b="0" i="0" dirty="0" err="1" smtClean="0">
                <a:solidFill>
                  <a:srgbClr val="000000"/>
                </a:solidFill>
                <a:effectLst/>
                <a:latin typeface="+mj-lt"/>
              </a:rPr>
              <a:t>Wikisphere</a:t>
            </a:r>
            <a:r>
              <a:rPr lang="en-US" sz="900" b="0" i="0" dirty="0" smtClean="0">
                <a:solidFill>
                  <a:srgbClr val="000000"/>
                </a:solidFill>
                <a:effectLst/>
                <a:latin typeface="+mj-lt"/>
              </a:rPr>
              <a:t>: Methodology and Data to Support Quantitative Wiki </a:t>
            </a:r>
            <a:r>
              <a:rPr lang="en-US" sz="900" b="0" i="0" dirty="0" err="1" smtClean="0">
                <a:solidFill>
                  <a:srgbClr val="000000"/>
                </a:solidFill>
                <a:effectLst/>
                <a:latin typeface="+mj-lt"/>
              </a:rPr>
              <a:t>Research.”</a:t>
            </a:r>
            <a:r>
              <a:rPr lang="en-US" sz="900" b="0" i="1" dirty="0" err="1" smtClean="0">
                <a:solidFill>
                  <a:srgbClr val="000000"/>
                </a:solidFill>
                <a:effectLst/>
                <a:latin typeface="+mj-lt"/>
              </a:rPr>
              <a:t>Journal</a:t>
            </a:r>
            <a:r>
              <a:rPr lang="en-US" sz="900" b="0" i="1" dirty="0" smtClean="0">
                <a:solidFill>
                  <a:srgbClr val="000000"/>
                </a:solidFill>
                <a:effectLst/>
                <a:latin typeface="+mj-lt"/>
              </a:rPr>
              <a:t> of the American Society for Information Science and Technology</a:t>
            </a:r>
            <a:r>
              <a:rPr lang="en-US" sz="900" b="0" i="0" dirty="0" smtClean="0">
                <a:solidFill>
                  <a:srgbClr val="000000"/>
                </a:solidFill>
                <a:effectLst/>
                <a:latin typeface="+mj-lt"/>
              </a:rPr>
              <a:t> 62, no. 8 (August 2011): 1564–76. doi:10.1002/asi.21576</a:t>
            </a:r>
            <a:endParaRPr lang="en-US" sz="900" dirty="0">
              <a:latin typeface="+mj-lt"/>
            </a:endParaRPr>
          </a:p>
        </p:txBody>
      </p:sp>
      <p:sp>
        <p:nvSpPr>
          <p:cNvPr id="5" name="Donut 4"/>
          <p:cNvSpPr/>
          <p:nvPr/>
        </p:nvSpPr>
        <p:spPr>
          <a:xfrm>
            <a:off x="2435902" y="3185410"/>
            <a:ext cx="292308" cy="786983"/>
          </a:xfrm>
          <a:prstGeom prst="donut">
            <a:avLst>
              <a:gd name="adj" fmla="val 185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Donut 17"/>
          <p:cNvSpPr/>
          <p:nvPr/>
        </p:nvSpPr>
        <p:spPr>
          <a:xfrm>
            <a:off x="8148786" y="3913648"/>
            <a:ext cx="538014" cy="1166352"/>
          </a:xfrm>
          <a:prstGeom prst="donut">
            <a:avLst>
              <a:gd name="adj" fmla="val 185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rot="16200000">
            <a:off x="433141" y="4897711"/>
            <a:ext cx="665492" cy="369332"/>
          </a:xfrm>
          <a:prstGeom prst="rect">
            <a:avLst/>
          </a:prstGeom>
          <a:noFill/>
        </p:spPr>
        <p:txBody>
          <a:bodyPr wrap="square" rtlCol="0">
            <a:spAutoFit/>
          </a:bodyPr>
          <a:lstStyle/>
          <a:p>
            <a:r>
              <a:rPr lang="en-GB" smtClean="0"/>
              <a:t>Fits </a:t>
            </a:r>
            <a:endParaRPr lang="en-GB" dirty="0"/>
          </a:p>
        </p:txBody>
      </p:sp>
      <p:sp>
        <p:nvSpPr>
          <p:cNvPr id="20" name="TextBox 19"/>
          <p:cNvSpPr txBox="1"/>
          <p:nvPr/>
        </p:nvSpPr>
        <p:spPr>
          <a:xfrm rot="16200000">
            <a:off x="-5098" y="2952343"/>
            <a:ext cx="1541971" cy="369332"/>
          </a:xfrm>
          <a:prstGeom prst="rect">
            <a:avLst/>
          </a:prstGeom>
          <a:noFill/>
        </p:spPr>
        <p:txBody>
          <a:bodyPr wrap="square" rtlCol="0">
            <a:spAutoFit/>
          </a:bodyPr>
          <a:lstStyle/>
          <a:p>
            <a:r>
              <a:rPr lang="en-GB" smtClean="0"/>
              <a:t>Does NOT fit</a:t>
            </a:r>
            <a:endParaRPr lang="en-GB" dirty="0"/>
          </a:p>
        </p:txBody>
      </p:sp>
    </p:spTree>
    <p:extLst>
      <p:ext uri="{BB962C8B-B14F-4D97-AF65-F5344CB8AC3E}">
        <p14:creationId xmlns:p14="http://schemas.microsoft.com/office/powerpoint/2010/main" val="13236629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8"/>
          <p:cNvPicPr/>
          <p:nvPr/>
        </p:nvPicPr>
        <p:blipFill>
          <a:blip r:embed="rId3"/>
          <a:stretch/>
        </p:blipFill>
        <p:spPr>
          <a:xfrm>
            <a:off x="7698600" y="6063480"/>
            <a:ext cx="1192680" cy="794160"/>
          </a:xfrm>
          <a:prstGeom prst="rect">
            <a:avLst/>
          </a:prstGeom>
          <a:ln>
            <a:noFill/>
          </a:ln>
        </p:spPr>
      </p:pic>
      <p:pic>
        <p:nvPicPr>
          <p:cNvPr id="81" name="Picture 9"/>
          <p:cNvPicPr/>
          <p:nvPr/>
        </p:nvPicPr>
        <p:blipFill>
          <a:blip r:embed="rId4"/>
          <a:stretch/>
        </p:blipFill>
        <p:spPr>
          <a:xfrm>
            <a:off x="218880" y="6192360"/>
            <a:ext cx="3175560" cy="436320"/>
          </a:xfrm>
          <a:prstGeom prst="rect">
            <a:avLst/>
          </a:prstGeom>
          <a:ln>
            <a:noFill/>
          </a:ln>
        </p:spPr>
      </p:pic>
      <p:pic>
        <p:nvPicPr>
          <p:cNvPr id="82" name="Picture 10"/>
          <p:cNvPicPr/>
          <p:nvPr/>
        </p:nvPicPr>
        <p:blipFill>
          <a:blip r:embed="rId5"/>
          <a:stretch/>
        </p:blipFill>
        <p:spPr>
          <a:xfrm>
            <a:off x="223200" y="202680"/>
            <a:ext cx="2909520" cy="366480"/>
          </a:xfrm>
          <a:prstGeom prst="rect">
            <a:avLst/>
          </a:prstGeom>
          <a:ln>
            <a:noFill/>
          </a:ln>
        </p:spPr>
      </p:pic>
      <p:pic>
        <p:nvPicPr>
          <p:cNvPr id="83" name="Picture 11"/>
          <p:cNvPicPr/>
          <p:nvPr/>
        </p:nvPicPr>
        <p:blipFill>
          <a:blip r:embed="rId6"/>
          <a:stretch/>
        </p:blipFill>
        <p:spPr>
          <a:xfrm>
            <a:off x="7619040" y="202680"/>
            <a:ext cx="1272240" cy="356400"/>
          </a:xfrm>
          <a:prstGeom prst="rect">
            <a:avLst/>
          </a:prstGeom>
          <a:ln>
            <a:noFill/>
          </a:ln>
        </p:spPr>
      </p:pic>
      <p:pic>
        <p:nvPicPr>
          <p:cNvPr id="12" name="Picture 9"/>
          <p:cNvPicPr/>
          <p:nvPr/>
        </p:nvPicPr>
        <p:blipFill>
          <a:blip r:embed="rId7"/>
          <a:stretch/>
        </p:blipFill>
        <p:spPr>
          <a:xfrm>
            <a:off x="4589280" y="6126840"/>
            <a:ext cx="1925640" cy="526320"/>
          </a:xfrm>
          <a:prstGeom prst="rect">
            <a:avLst/>
          </a:prstGeom>
          <a:ln>
            <a:noFill/>
          </a:ln>
        </p:spPr>
      </p:pic>
      <p:pic>
        <p:nvPicPr>
          <p:cNvPr id="13" name="Picture 10"/>
          <p:cNvPicPr/>
          <p:nvPr/>
        </p:nvPicPr>
        <p:blipFill>
          <a:blip r:embed="rId8"/>
          <a:stretch/>
        </p:blipFill>
        <p:spPr>
          <a:xfrm>
            <a:off x="4563360" y="194400"/>
            <a:ext cx="1907640" cy="489960"/>
          </a:xfrm>
          <a:prstGeom prst="rect">
            <a:avLst/>
          </a:prstGeom>
          <a:ln>
            <a:noFill/>
          </a:ln>
        </p:spPr>
      </p:pic>
      <p:pic>
        <p:nvPicPr>
          <p:cNvPr id="5" name="Picture 4"/>
          <p:cNvPicPr>
            <a:picLocks noChangeAspect="1"/>
          </p:cNvPicPr>
          <p:nvPr/>
        </p:nvPicPr>
        <p:blipFill rotWithShape="1">
          <a:blip r:embed="rId9">
            <a:extLst>
              <a:ext uri="{28A0092B-C50C-407E-A947-70E740481C1C}">
                <a14:useLocalDpi xmlns:a14="http://schemas.microsoft.com/office/drawing/2010/main" val="0"/>
              </a:ext>
            </a:extLst>
          </a:blip>
          <a:srcRect r="2285" b="20409"/>
          <a:stretch/>
        </p:blipFill>
        <p:spPr>
          <a:xfrm>
            <a:off x="218881" y="3313758"/>
            <a:ext cx="2621302" cy="2749722"/>
          </a:xfrm>
          <a:prstGeom prst="rect">
            <a:avLst/>
          </a:prstGeom>
        </p:spPr>
      </p:pic>
      <p:pic>
        <p:nvPicPr>
          <p:cNvPr id="14" name="Picture 13"/>
          <p:cNvPicPr>
            <a:picLocks noChangeAspect="1"/>
          </p:cNvPicPr>
          <p:nvPr/>
        </p:nvPicPr>
        <p:blipFill rotWithShape="1">
          <a:blip r:embed="rId9">
            <a:extLst>
              <a:ext uri="{28A0092B-C50C-407E-A947-70E740481C1C}">
                <a14:useLocalDpi xmlns:a14="http://schemas.microsoft.com/office/drawing/2010/main" val="0"/>
              </a:ext>
            </a:extLst>
          </a:blip>
          <a:srcRect l="-180" t="78328"/>
          <a:stretch/>
        </p:blipFill>
        <p:spPr>
          <a:xfrm>
            <a:off x="218880" y="1542960"/>
            <a:ext cx="6154211" cy="1714517"/>
          </a:xfrm>
          <a:prstGeom prst="rect">
            <a:avLst/>
          </a:prstGeom>
        </p:spPr>
      </p:pic>
      <p:sp>
        <p:nvSpPr>
          <p:cNvPr id="15" name="TextShape 1"/>
          <p:cNvSpPr txBox="1"/>
          <p:nvPr/>
        </p:nvSpPr>
        <p:spPr>
          <a:xfrm>
            <a:off x="1085760" y="723846"/>
            <a:ext cx="6857640" cy="690234"/>
          </a:xfrm>
          <a:prstGeom prst="rect">
            <a:avLst/>
          </a:prstGeom>
          <a:noFill/>
          <a:ln>
            <a:noFill/>
          </a:ln>
        </p:spPr>
        <p:txBody>
          <a:bodyPr anchor="b">
            <a:normAutofit fontScale="40000" lnSpcReduction="20000"/>
          </a:bodyPr>
          <a:lstStyle/>
          <a:p>
            <a:pPr algn="ctr">
              <a:lnSpc>
                <a:spcPct val="100000"/>
              </a:lnSpc>
            </a:pPr>
            <a:r>
              <a:rPr lang="en-US" sz="6000" b="1" strike="noStrike" spc="-1">
                <a:solidFill>
                  <a:srgbClr val="000000"/>
                </a:solidFill>
                <a:uFill>
                  <a:solidFill>
                    <a:srgbClr val="FFFFFF"/>
                  </a:solidFill>
                </a:uFill>
                <a:latin typeface="Calibri Light"/>
              </a:rPr>
              <a:t>Prelim. </a:t>
            </a:r>
            <a:r>
              <a:rPr lang="en-US" sz="6000" b="1" strike="noStrike" spc="-1" smtClean="0">
                <a:solidFill>
                  <a:srgbClr val="000000"/>
                </a:solidFill>
                <a:uFill>
                  <a:solidFill>
                    <a:srgbClr val="FFFFFF"/>
                  </a:solidFill>
                </a:uFill>
                <a:latin typeface="Calibri Light"/>
              </a:rPr>
              <a:t>Results </a:t>
            </a:r>
            <a:r>
              <a:rPr lang="mr-IN" sz="6000" b="1" strike="noStrike" spc="-1" smtClean="0">
                <a:solidFill>
                  <a:srgbClr val="000000"/>
                </a:solidFill>
                <a:uFill>
                  <a:solidFill>
                    <a:srgbClr val="FFFFFF"/>
                  </a:solidFill>
                </a:uFill>
                <a:latin typeface="Calibri Light"/>
              </a:rPr>
              <a:t>–</a:t>
            </a:r>
            <a:r>
              <a:rPr lang="en-US" sz="6000" b="1" strike="noStrike" spc="-1" smtClean="0">
                <a:solidFill>
                  <a:srgbClr val="000000"/>
                </a:solidFill>
                <a:uFill>
                  <a:solidFill>
                    <a:srgbClr val="FFFFFF"/>
                  </a:solidFill>
                </a:uFill>
                <a:latin typeface="Calibri Light"/>
              </a:rPr>
              <a:t> Power law exponential cut off 2</a:t>
            </a:r>
            <a:endParaRPr lang="en-US" sz="6000" b="0" strike="noStrike" spc="-1">
              <a:solidFill>
                <a:srgbClr val="000000"/>
              </a:solidFill>
              <a:uFill>
                <a:solidFill>
                  <a:srgbClr val="FFFFFF"/>
                </a:solidFill>
              </a:uFill>
              <a:latin typeface="Calibri"/>
            </a:endParaRPr>
          </a:p>
        </p:txBody>
      </p:sp>
      <p:sp>
        <p:nvSpPr>
          <p:cNvPr id="16" name="TextShape 2"/>
          <p:cNvSpPr txBox="1"/>
          <p:nvPr/>
        </p:nvSpPr>
        <p:spPr>
          <a:xfrm>
            <a:off x="3132719" y="3564202"/>
            <a:ext cx="5422557" cy="2197771"/>
          </a:xfrm>
          <a:prstGeom prst="rect">
            <a:avLst/>
          </a:prstGeom>
          <a:noFill/>
          <a:ln>
            <a:noFill/>
          </a:ln>
        </p:spPr>
        <p:txBody>
          <a:bodyPr/>
          <a:lstStyle/>
          <a:p>
            <a:pPr marL="428625" indent="-428625">
              <a:buFont typeface="Arial" charset="0"/>
              <a:buChar char="•"/>
            </a:pPr>
            <a:r>
              <a:rPr lang="en-US" sz="2000" dirty="0" smtClean="0"/>
              <a:t>Implications</a:t>
            </a:r>
          </a:p>
          <a:p>
            <a:pPr marL="885825" lvl="1" indent="-428625">
              <a:buFont typeface="Arial" charset="0"/>
              <a:buChar char="•"/>
            </a:pPr>
            <a:r>
              <a:rPr lang="en-US" sz="2000" dirty="0" smtClean="0"/>
              <a:t>Core contributors don’t fit the power law </a:t>
            </a:r>
            <a:r>
              <a:rPr lang="mr-IN" sz="2000" dirty="0" smtClean="0"/>
              <a:t>–</a:t>
            </a:r>
            <a:r>
              <a:rPr lang="en-US" sz="2000" dirty="0" smtClean="0"/>
              <a:t> “equality in the 1%”?</a:t>
            </a:r>
            <a:endParaRPr lang="en-US" sz="2000" dirty="0" smtClean="0"/>
          </a:p>
          <a:p>
            <a:pPr marL="428625" indent="-428625">
              <a:buFont typeface="Arial" charset="0"/>
              <a:buChar char="•"/>
            </a:pPr>
            <a:r>
              <a:rPr lang="en-US" sz="2000" dirty="0" smtClean="0"/>
              <a:t>Next steps</a:t>
            </a:r>
          </a:p>
          <a:p>
            <a:pPr marL="885825" lvl="1" indent="-428625">
              <a:buFont typeface="Arial" charset="0"/>
              <a:buChar char="•"/>
            </a:pPr>
            <a:r>
              <a:rPr lang="en-US" sz="2000" dirty="0" smtClean="0"/>
              <a:t>Robustness of this result</a:t>
            </a:r>
          </a:p>
          <a:p>
            <a:pPr marL="885825" lvl="1" indent="-428625">
              <a:buFont typeface="Arial" charset="0"/>
              <a:buChar char="•"/>
            </a:pPr>
            <a:r>
              <a:rPr lang="en-US" sz="2000" dirty="0" smtClean="0"/>
              <a:t>Gather data on more communities</a:t>
            </a:r>
          </a:p>
          <a:p>
            <a:pPr marL="885825" lvl="1" indent="-428625">
              <a:buFont typeface="Arial" charset="0"/>
              <a:buChar char="•"/>
            </a:pPr>
            <a:r>
              <a:rPr lang="en-US" sz="2000" dirty="0" smtClean="0"/>
              <a:t>Explore mechanisms in model behind this result</a:t>
            </a:r>
          </a:p>
        </p:txBody>
      </p:sp>
      <p:sp>
        <p:nvSpPr>
          <p:cNvPr id="6" name="Donut 5"/>
          <p:cNvSpPr/>
          <p:nvPr/>
        </p:nvSpPr>
        <p:spPr>
          <a:xfrm>
            <a:off x="2480152" y="1578846"/>
            <a:ext cx="1954061" cy="1733672"/>
          </a:xfrm>
          <a:prstGeom prst="donut">
            <a:avLst>
              <a:gd name="adj" fmla="val 313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598032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1166040" y="1029600"/>
            <a:ext cx="6857640" cy="792000"/>
          </a:xfrm>
          <a:prstGeom prst="rect">
            <a:avLst/>
          </a:prstGeom>
          <a:noFill/>
          <a:ln>
            <a:noFill/>
          </a:ln>
        </p:spPr>
        <p:txBody>
          <a:bodyPr anchor="b">
            <a:normAutofit fontScale="92500" lnSpcReduction="20000"/>
          </a:bodyPr>
          <a:lstStyle/>
          <a:p>
            <a:pPr algn="ctr">
              <a:lnSpc>
                <a:spcPct val="100000"/>
              </a:lnSpc>
            </a:pPr>
            <a:r>
              <a:rPr lang="en-US" sz="6000" b="1" strike="noStrike" spc="-1">
                <a:solidFill>
                  <a:srgbClr val="000000"/>
                </a:solidFill>
                <a:uFill>
                  <a:solidFill>
                    <a:srgbClr val="FFFFFF"/>
                  </a:solidFill>
                </a:uFill>
                <a:latin typeface="Calibri Light"/>
              </a:rPr>
              <a:t>Next steps</a:t>
            </a:r>
            <a:endParaRPr lang="en-US" sz="6000" b="0" strike="noStrike" spc="-1">
              <a:solidFill>
                <a:srgbClr val="000000"/>
              </a:solidFill>
              <a:uFill>
                <a:solidFill>
                  <a:srgbClr val="FFFFFF"/>
                </a:solidFill>
              </a:uFill>
              <a:latin typeface="Calibri"/>
            </a:endParaRPr>
          </a:p>
        </p:txBody>
      </p:sp>
      <p:pic>
        <p:nvPicPr>
          <p:cNvPr id="90" name="Picture 8"/>
          <p:cNvPicPr/>
          <p:nvPr/>
        </p:nvPicPr>
        <p:blipFill>
          <a:blip r:embed="rId2"/>
          <a:stretch/>
        </p:blipFill>
        <p:spPr>
          <a:xfrm>
            <a:off x="7698600" y="6063480"/>
            <a:ext cx="1192680" cy="794160"/>
          </a:xfrm>
          <a:prstGeom prst="rect">
            <a:avLst/>
          </a:prstGeom>
          <a:ln>
            <a:noFill/>
          </a:ln>
        </p:spPr>
      </p:pic>
      <p:pic>
        <p:nvPicPr>
          <p:cNvPr id="91" name="Picture 9"/>
          <p:cNvPicPr/>
          <p:nvPr/>
        </p:nvPicPr>
        <p:blipFill>
          <a:blip r:embed="rId3"/>
          <a:stretch/>
        </p:blipFill>
        <p:spPr>
          <a:xfrm>
            <a:off x="218880" y="6192360"/>
            <a:ext cx="3175560" cy="436320"/>
          </a:xfrm>
          <a:prstGeom prst="rect">
            <a:avLst/>
          </a:prstGeom>
          <a:ln>
            <a:noFill/>
          </a:ln>
        </p:spPr>
      </p:pic>
      <p:pic>
        <p:nvPicPr>
          <p:cNvPr id="92" name="Picture 10"/>
          <p:cNvPicPr/>
          <p:nvPr/>
        </p:nvPicPr>
        <p:blipFill>
          <a:blip r:embed="rId4"/>
          <a:stretch/>
        </p:blipFill>
        <p:spPr>
          <a:xfrm>
            <a:off x="223200" y="202680"/>
            <a:ext cx="2909520" cy="366480"/>
          </a:xfrm>
          <a:prstGeom prst="rect">
            <a:avLst/>
          </a:prstGeom>
          <a:ln>
            <a:noFill/>
          </a:ln>
        </p:spPr>
      </p:pic>
      <p:pic>
        <p:nvPicPr>
          <p:cNvPr id="93" name="Picture 11"/>
          <p:cNvPicPr/>
          <p:nvPr/>
        </p:nvPicPr>
        <p:blipFill>
          <a:blip r:embed="rId5"/>
          <a:stretch/>
        </p:blipFill>
        <p:spPr>
          <a:xfrm>
            <a:off x="7619040" y="202680"/>
            <a:ext cx="1272240" cy="356400"/>
          </a:xfrm>
          <a:prstGeom prst="rect">
            <a:avLst/>
          </a:prstGeom>
          <a:ln>
            <a:noFill/>
          </a:ln>
        </p:spPr>
      </p:pic>
      <p:sp>
        <p:nvSpPr>
          <p:cNvPr id="94" name="TextShape 2"/>
          <p:cNvSpPr txBox="1"/>
          <p:nvPr/>
        </p:nvSpPr>
        <p:spPr>
          <a:xfrm>
            <a:off x="218880" y="1821600"/>
            <a:ext cx="8751600" cy="3714904"/>
          </a:xfrm>
          <a:prstGeom prst="rect">
            <a:avLst/>
          </a:prstGeom>
          <a:noFill/>
          <a:ln>
            <a:noFill/>
          </a:ln>
        </p:spPr>
        <p:txBody>
          <a:bodyPr/>
          <a:lstStyle/>
          <a:p>
            <a:pPr marL="428625" indent="-428625">
              <a:buFont typeface="Arial" charset="0"/>
              <a:buChar char="•"/>
            </a:pPr>
            <a:r>
              <a:rPr lang="en-GB" sz="2700" dirty="0" smtClean="0"/>
              <a:t>‘Finish’ model analysis</a:t>
            </a:r>
          </a:p>
          <a:p>
            <a:pPr marL="885825" lvl="1" indent="-428625">
              <a:buFont typeface="Arial" charset="0"/>
              <a:buChar char="•"/>
            </a:pPr>
            <a:r>
              <a:rPr lang="en-GB" sz="2700" dirty="0" smtClean="0"/>
              <a:t>Validate to power law and ‘histories’</a:t>
            </a:r>
          </a:p>
          <a:p>
            <a:pPr marL="885825" lvl="1" indent="-428625">
              <a:buFont typeface="Arial" charset="0"/>
              <a:buChar char="•"/>
            </a:pPr>
            <a:r>
              <a:rPr lang="en-GB" sz="2700" dirty="0" smtClean="0"/>
              <a:t>Explore power law cut-off further in model and real data</a:t>
            </a:r>
          </a:p>
          <a:p>
            <a:pPr marL="885825" lvl="1" indent="-428625">
              <a:buFont typeface="Arial" charset="0"/>
              <a:buChar char="•"/>
            </a:pPr>
            <a:r>
              <a:rPr lang="en-GB" sz="2700" dirty="0" smtClean="0"/>
              <a:t>Q: Do parameters of the power law (</a:t>
            </a:r>
            <a:r>
              <a:rPr lang="en-GB" sz="2800" dirty="0"/>
              <a:t>x^-</a:t>
            </a:r>
            <a:r>
              <a:rPr lang="en-GB" sz="2800" dirty="0" smtClean="0"/>
              <a:t>alpha) at ‘start’ of community correlate with outcomes?</a:t>
            </a:r>
            <a:endParaRPr lang="en-GB" sz="2700" dirty="0" smtClean="0"/>
          </a:p>
          <a:p>
            <a:pPr marL="428625" indent="-428625">
              <a:buFont typeface="Arial" charset="0"/>
              <a:buChar char="•"/>
            </a:pPr>
            <a:r>
              <a:rPr lang="en-GB" sz="2700" dirty="0" smtClean="0"/>
              <a:t>Presentation/dissemination for re-use of the framework by others simulating CBPP</a:t>
            </a:r>
            <a:endParaRPr lang="en-US" sz="2700" dirty="0" smtClean="0"/>
          </a:p>
          <a:p>
            <a:pPr algn="ctr">
              <a:lnSpc>
                <a:spcPct val="100000"/>
              </a:lnSpc>
              <a:spcBef>
                <a:spcPts val="1001"/>
              </a:spcBef>
            </a:pPr>
            <a:endParaRPr lang="es-ES" sz="2700" b="0" strike="noStrike" spc="-1" dirty="0">
              <a:solidFill>
                <a:srgbClr val="000000"/>
              </a:solidFill>
              <a:uFill>
                <a:solidFill>
                  <a:srgbClr val="FFFFFF"/>
                </a:solidFill>
              </a:uFill>
              <a:latin typeface="Arial"/>
            </a:endParaRPr>
          </a:p>
        </p:txBody>
      </p:sp>
      <p:pic>
        <p:nvPicPr>
          <p:cNvPr id="8" name="Picture 9"/>
          <p:cNvPicPr/>
          <p:nvPr/>
        </p:nvPicPr>
        <p:blipFill>
          <a:blip r:embed="rId6"/>
          <a:stretch/>
        </p:blipFill>
        <p:spPr>
          <a:xfrm>
            <a:off x="4589280" y="6126840"/>
            <a:ext cx="1925640" cy="526320"/>
          </a:xfrm>
          <a:prstGeom prst="rect">
            <a:avLst/>
          </a:prstGeom>
          <a:ln>
            <a:noFill/>
          </a:ln>
        </p:spPr>
      </p:pic>
      <p:pic>
        <p:nvPicPr>
          <p:cNvPr id="9" name="Picture 10"/>
          <p:cNvPicPr/>
          <p:nvPr/>
        </p:nvPicPr>
        <p:blipFill>
          <a:blip r:embed="rId7"/>
          <a:stretch/>
        </p:blipFill>
        <p:spPr>
          <a:xfrm>
            <a:off x="4563360" y="194400"/>
            <a:ext cx="1907640" cy="489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1166040" y="1029600"/>
            <a:ext cx="6857640" cy="792000"/>
          </a:xfrm>
          <a:prstGeom prst="rect">
            <a:avLst/>
          </a:prstGeom>
          <a:noFill/>
          <a:ln>
            <a:noFill/>
          </a:ln>
        </p:spPr>
        <p:txBody>
          <a:bodyPr anchor="b">
            <a:normAutofit/>
          </a:bodyPr>
          <a:lstStyle/>
          <a:p>
            <a:pPr algn="ctr">
              <a:lnSpc>
                <a:spcPct val="100000"/>
              </a:lnSpc>
            </a:pPr>
            <a:r>
              <a:rPr lang="en-US" sz="4000" b="1" strike="noStrike" spc="-1">
                <a:solidFill>
                  <a:srgbClr val="000000"/>
                </a:solidFill>
                <a:uFill>
                  <a:solidFill>
                    <a:srgbClr val="FFFFFF"/>
                  </a:solidFill>
                </a:uFill>
                <a:latin typeface="Calibri Light"/>
              </a:rPr>
              <a:t>Acknowledgements</a:t>
            </a:r>
            <a:endParaRPr lang="en-US" sz="4000" b="0" strike="noStrike" spc="-1">
              <a:solidFill>
                <a:srgbClr val="000000"/>
              </a:solidFill>
              <a:uFill>
                <a:solidFill>
                  <a:srgbClr val="FFFFFF"/>
                </a:solidFill>
              </a:uFill>
              <a:latin typeface="Calibri"/>
            </a:endParaRPr>
          </a:p>
        </p:txBody>
      </p:sp>
      <p:pic>
        <p:nvPicPr>
          <p:cNvPr id="96" name="Picture 8"/>
          <p:cNvPicPr/>
          <p:nvPr/>
        </p:nvPicPr>
        <p:blipFill>
          <a:blip r:embed="rId2"/>
          <a:stretch/>
        </p:blipFill>
        <p:spPr>
          <a:xfrm>
            <a:off x="7698600" y="6063480"/>
            <a:ext cx="1192680" cy="794160"/>
          </a:xfrm>
          <a:prstGeom prst="rect">
            <a:avLst/>
          </a:prstGeom>
          <a:ln>
            <a:noFill/>
          </a:ln>
        </p:spPr>
      </p:pic>
      <p:pic>
        <p:nvPicPr>
          <p:cNvPr id="97" name="Picture 9"/>
          <p:cNvPicPr/>
          <p:nvPr/>
        </p:nvPicPr>
        <p:blipFill>
          <a:blip r:embed="rId3"/>
          <a:stretch/>
        </p:blipFill>
        <p:spPr>
          <a:xfrm>
            <a:off x="218880" y="6192360"/>
            <a:ext cx="3175560" cy="436320"/>
          </a:xfrm>
          <a:prstGeom prst="rect">
            <a:avLst/>
          </a:prstGeom>
          <a:ln>
            <a:noFill/>
          </a:ln>
        </p:spPr>
      </p:pic>
      <p:pic>
        <p:nvPicPr>
          <p:cNvPr id="98" name="Picture 10"/>
          <p:cNvPicPr/>
          <p:nvPr/>
        </p:nvPicPr>
        <p:blipFill>
          <a:blip r:embed="rId4"/>
          <a:stretch/>
        </p:blipFill>
        <p:spPr>
          <a:xfrm>
            <a:off x="223200" y="202680"/>
            <a:ext cx="2909520" cy="366480"/>
          </a:xfrm>
          <a:prstGeom prst="rect">
            <a:avLst/>
          </a:prstGeom>
          <a:ln>
            <a:noFill/>
          </a:ln>
        </p:spPr>
      </p:pic>
      <p:pic>
        <p:nvPicPr>
          <p:cNvPr id="99" name="Picture 11"/>
          <p:cNvPicPr/>
          <p:nvPr/>
        </p:nvPicPr>
        <p:blipFill>
          <a:blip r:embed="rId5"/>
          <a:stretch/>
        </p:blipFill>
        <p:spPr>
          <a:xfrm>
            <a:off x="7619040" y="202680"/>
            <a:ext cx="1272240" cy="356400"/>
          </a:xfrm>
          <a:prstGeom prst="rect">
            <a:avLst/>
          </a:prstGeom>
          <a:ln>
            <a:noFill/>
          </a:ln>
        </p:spPr>
      </p:pic>
      <p:sp>
        <p:nvSpPr>
          <p:cNvPr id="100" name="TextShape 2"/>
          <p:cNvSpPr txBox="1"/>
          <p:nvPr/>
        </p:nvSpPr>
        <p:spPr>
          <a:xfrm>
            <a:off x="218880" y="2166235"/>
            <a:ext cx="8751600" cy="2530800"/>
          </a:xfrm>
          <a:prstGeom prst="rect">
            <a:avLst/>
          </a:prstGeom>
          <a:noFill/>
          <a:ln>
            <a:noFill/>
          </a:ln>
        </p:spPr>
        <p:txBody>
          <a:bodyPr/>
          <a:lstStyle/>
          <a:p>
            <a:pPr marL="428760" indent="-428400" algn="ctr">
              <a:lnSpc>
                <a:spcPct val="100000"/>
              </a:lnSpc>
              <a:spcBef>
                <a:spcPts val="1001"/>
              </a:spcBef>
              <a:buClr>
                <a:srgbClr val="000000"/>
              </a:buClr>
              <a:buFont typeface="Arial"/>
              <a:buChar char="•"/>
            </a:pPr>
            <a:r>
              <a:rPr lang="es-ES" sz="2700" b="0" strike="noStrike" spc="-1" dirty="0" err="1" smtClean="0">
                <a:solidFill>
                  <a:srgbClr val="000000"/>
                </a:solidFill>
                <a:uFill>
                  <a:solidFill>
                    <a:srgbClr val="FFFFFF"/>
                  </a:solidFill>
                </a:uFill>
                <a:latin typeface="Calibri"/>
              </a:rPr>
              <a:t>Quintin</a:t>
            </a:r>
            <a:r>
              <a:rPr lang="es-ES" sz="2700" b="0" strike="noStrike" spc="-1" dirty="0" smtClean="0">
                <a:solidFill>
                  <a:srgbClr val="000000"/>
                </a:solidFill>
                <a:uFill>
                  <a:solidFill>
                    <a:srgbClr val="FFFFFF"/>
                  </a:solidFill>
                </a:uFill>
                <a:latin typeface="Calibri"/>
              </a:rPr>
              <a:t> </a:t>
            </a:r>
            <a:r>
              <a:rPr lang="es-ES" sz="2700" b="0" strike="noStrike" spc="-1" dirty="0" err="1" smtClean="0">
                <a:solidFill>
                  <a:srgbClr val="000000"/>
                </a:solidFill>
                <a:uFill>
                  <a:solidFill>
                    <a:srgbClr val="FFFFFF"/>
                  </a:solidFill>
                </a:uFill>
                <a:latin typeface="Calibri"/>
              </a:rPr>
              <a:t>Hogg</a:t>
            </a:r>
            <a:r>
              <a:rPr lang="es-ES" sz="2700" b="0" strike="noStrike" spc="-1" dirty="0" smtClean="0">
                <a:solidFill>
                  <a:srgbClr val="000000"/>
                </a:solidFill>
                <a:uFill>
                  <a:solidFill>
                    <a:srgbClr val="FFFFFF"/>
                  </a:solidFill>
                </a:uFill>
                <a:latin typeface="Calibri"/>
              </a:rPr>
              <a:t> Trust</a:t>
            </a:r>
          </a:p>
          <a:p>
            <a:pPr marL="428760" indent="-428400" algn="ctr">
              <a:lnSpc>
                <a:spcPct val="100000"/>
              </a:lnSpc>
              <a:spcBef>
                <a:spcPts val="1001"/>
              </a:spcBef>
              <a:buClr>
                <a:srgbClr val="000000"/>
              </a:buClr>
              <a:buFont typeface="Arial"/>
              <a:buChar char="•"/>
            </a:pPr>
            <a:r>
              <a:rPr lang="es-ES" sz="2700" b="0" strike="noStrike" spc="-1" dirty="0" smtClean="0">
                <a:solidFill>
                  <a:srgbClr val="000000"/>
                </a:solidFill>
                <a:uFill>
                  <a:solidFill>
                    <a:srgbClr val="FFFFFF"/>
                  </a:solidFill>
                </a:uFill>
                <a:latin typeface="Calibri"/>
              </a:rPr>
              <a:t>P2PValue </a:t>
            </a:r>
            <a:r>
              <a:rPr lang="es-ES" sz="2700" b="0" strike="noStrike" spc="-1" dirty="0">
                <a:solidFill>
                  <a:srgbClr val="000000"/>
                </a:solidFill>
                <a:uFill>
                  <a:solidFill>
                    <a:srgbClr val="FFFFFF"/>
                  </a:solidFill>
                </a:uFill>
                <a:latin typeface="Calibri"/>
              </a:rPr>
              <a:t>- http://www.p2pvalue.eu/</a:t>
            </a:r>
            <a:endParaRPr lang="es-ES" sz="2700" b="0" strike="noStrike" spc="-1" dirty="0">
              <a:solidFill>
                <a:srgbClr val="000000"/>
              </a:solidFill>
              <a:uFill>
                <a:solidFill>
                  <a:srgbClr val="FFFFFF"/>
                </a:solidFill>
              </a:uFill>
              <a:latin typeface="Arial"/>
            </a:endParaRPr>
          </a:p>
          <a:p>
            <a:pPr algn="ctr">
              <a:lnSpc>
                <a:spcPct val="100000"/>
              </a:lnSpc>
              <a:spcBef>
                <a:spcPts val="1001"/>
              </a:spcBef>
            </a:pPr>
            <a:endParaRPr lang="es-ES" sz="2700" b="0" strike="noStrike" spc="-1" dirty="0">
              <a:solidFill>
                <a:srgbClr val="000000"/>
              </a:solidFill>
              <a:uFill>
                <a:solidFill>
                  <a:srgbClr val="FFFFFF"/>
                </a:solidFill>
              </a:uFill>
              <a:latin typeface="Arial"/>
            </a:endParaRPr>
          </a:p>
        </p:txBody>
      </p:sp>
      <p:sp>
        <p:nvSpPr>
          <p:cNvPr id="102" name="CustomShape 3"/>
          <p:cNvSpPr/>
          <p:nvPr/>
        </p:nvSpPr>
        <p:spPr>
          <a:xfrm>
            <a:off x="1263240" y="4056480"/>
            <a:ext cx="6857640" cy="1274040"/>
          </a:xfrm>
          <a:prstGeom prst="rect">
            <a:avLst/>
          </a:prstGeom>
          <a:noFill/>
          <a:ln>
            <a:noFill/>
          </a:ln>
        </p:spPr>
        <p:style>
          <a:lnRef idx="0">
            <a:scrgbClr r="0" g="0" b="0"/>
          </a:lnRef>
          <a:fillRef idx="0">
            <a:scrgbClr r="0" g="0" b="0"/>
          </a:fillRef>
          <a:effectRef idx="0">
            <a:scrgbClr r="0" g="0" b="0"/>
          </a:effectRef>
          <a:fontRef idx="minor"/>
        </p:style>
        <p:txBody>
          <a:bodyPr anchor="b"/>
          <a:lstStyle/>
          <a:p>
            <a:pPr algn="ctr">
              <a:lnSpc>
                <a:spcPct val="90000"/>
              </a:lnSpc>
            </a:pPr>
            <a:r>
              <a:rPr lang="es-ES" sz="8800" b="1" strike="noStrike" spc="-1" dirty="0" err="1">
                <a:solidFill>
                  <a:srgbClr val="000000"/>
                </a:solidFill>
                <a:uFill>
                  <a:solidFill>
                    <a:srgbClr val="FFFFFF"/>
                  </a:solidFill>
                </a:uFill>
                <a:latin typeface="Calibri Light"/>
              </a:rPr>
              <a:t>Questions</a:t>
            </a:r>
            <a:r>
              <a:rPr lang="es-ES" sz="8800" b="1" strike="noStrike" spc="-1" dirty="0" smtClean="0">
                <a:solidFill>
                  <a:srgbClr val="000000"/>
                </a:solidFill>
                <a:uFill>
                  <a:solidFill>
                    <a:srgbClr val="FFFFFF"/>
                  </a:solidFill>
                </a:uFill>
                <a:latin typeface="Calibri Light"/>
              </a:rPr>
              <a:t>?</a:t>
            </a:r>
          </a:p>
          <a:p>
            <a:pPr algn="ctr">
              <a:lnSpc>
                <a:spcPct val="90000"/>
              </a:lnSpc>
            </a:pPr>
            <a:r>
              <a:rPr lang="es-ES" sz="4000" b="1" spc="-1" dirty="0" smtClean="0">
                <a:solidFill>
                  <a:srgbClr val="00B0F0"/>
                </a:solidFill>
                <a:uFill>
                  <a:solidFill>
                    <a:srgbClr val="FFFFFF"/>
                  </a:solidFill>
                </a:uFill>
                <a:latin typeface="Calibri Light"/>
              </a:rPr>
              <a:t>Twitter - @</a:t>
            </a:r>
            <a:r>
              <a:rPr lang="es-ES" sz="4000" b="1" spc="-1" dirty="0" err="1" smtClean="0">
                <a:solidFill>
                  <a:srgbClr val="00B0F0"/>
                </a:solidFill>
                <a:uFill>
                  <a:solidFill>
                    <a:srgbClr val="FFFFFF"/>
                  </a:solidFill>
                </a:uFill>
                <a:latin typeface="Calibri Light"/>
              </a:rPr>
              <a:t>bapeterj</a:t>
            </a:r>
            <a:endParaRPr lang="es-ES" sz="4000" b="0" strike="noStrike" spc="-1" dirty="0">
              <a:solidFill>
                <a:srgbClr val="00B0F0"/>
              </a:solidFill>
              <a:uFill>
                <a:solidFill>
                  <a:srgbClr val="FFFFFF"/>
                </a:solidFill>
              </a:uFill>
              <a:latin typeface="Arial"/>
            </a:endParaRPr>
          </a:p>
        </p:txBody>
      </p:sp>
      <p:pic>
        <p:nvPicPr>
          <p:cNvPr id="103" name="Picture 14"/>
          <p:cNvPicPr/>
          <p:nvPr/>
        </p:nvPicPr>
        <p:blipFill>
          <a:blip r:embed="rId6"/>
          <a:stretch/>
        </p:blipFill>
        <p:spPr>
          <a:xfrm>
            <a:off x="4473000" y="6147360"/>
            <a:ext cx="1925640" cy="526320"/>
          </a:xfrm>
          <a:prstGeom prst="rect">
            <a:avLst/>
          </a:prstGeom>
          <a:ln>
            <a:noFill/>
          </a:ln>
        </p:spPr>
      </p:pic>
      <p:pic>
        <p:nvPicPr>
          <p:cNvPr id="104" name="Picture 15"/>
          <p:cNvPicPr/>
          <p:nvPr/>
        </p:nvPicPr>
        <p:blipFill>
          <a:blip r:embed="rId7"/>
          <a:stretch/>
        </p:blipFill>
        <p:spPr>
          <a:xfrm>
            <a:off x="4491000" y="202680"/>
            <a:ext cx="1907640" cy="489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Shape 1"/>
          <p:cNvSpPr txBox="1"/>
          <p:nvPr/>
        </p:nvSpPr>
        <p:spPr>
          <a:xfrm>
            <a:off x="1143000" y="1699200"/>
            <a:ext cx="6857640" cy="792000"/>
          </a:xfrm>
          <a:prstGeom prst="rect">
            <a:avLst/>
          </a:prstGeom>
          <a:noFill/>
          <a:ln>
            <a:noFill/>
          </a:ln>
        </p:spPr>
        <p:txBody>
          <a:bodyPr anchor="b">
            <a:normAutofit fontScale="92500" lnSpcReduction="20000"/>
          </a:bodyPr>
          <a:lstStyle/>
          <a:p>
            <a:pPr algn="ctr">
              <a:lnSpc>
                <a:spcPct val="100000"/>
              </a:lnSpc>
            </a:pPr>
            <a:r>
              <a:rPr lang="en-US" sz="6000" b="1" strike="noStrike" spc="-1">
                <a:solidFill>
                  <a:srgbClr val="000000"/>
                </a:solidFill>
                <a:uFill>
                  <a:solidFill>
                    <a:srgbClr val="FFFFFF"/>
                  </a:solidFill>
                </a:uFill>
                <a:latin typeface="Calibri Light"/>
              </a:rPr>
              <a:t>Overview</a:t>
            </a:r>
            <a:endParaRPr lang="en-US" sz="6000" b="0" strike="noStrike" spc="-1">
              <a:solidFill>
                <a:srgbClr val="000000"/>
              </a:solidFill>
              <a:uFill>
                <a:solidFill>
                  <a:srgbClr val="FFFFFF"/>
                </a:solidFill>
              </a:uFill>
              <a:latin typeface="Calibri"/>
            </a:endParaRPr>
          </a:p>
        </p:txBody>
      </p:sp>
      <p:sp>
        <p:nvSpPr>
          <p:cNvPr id="48" name="TextShape 2"/>
          <p:cNvSpPr txBox="1"/>
          <p:nvPr/>
        </p:nvSpPr>
        <p:spPr>
          <a:xfrm>
            <a:off x="1677960" y="2849760"/>
            <a:ext cx="5770440" cy="1950480"/>
          </a:xfrm>
          <a:prstGeom prst="rect">
            <a:avLst/>
          </a:prstGeom>
          <a:noFill/>
          <a:ln>
            <a:noFill/>
          </a:ln>
        </p:spPr>
        <p:txBody>
          <a:bodyPr/>
          <a:lstStyle/>
          <a:p>
            <a:pPr algn="ctr">
              <a:lnSpc>
                <a:spcPct val="100000"/>
              </a:lnSpc>
              <a:spcBef>
                <a:spcPts val="1001"/>
              </a:spcBef>
            </a:pPr>
            <a:r>
              <a:rPr lang="en-GB" sz="2700" b="0" strike="noStrike" spc="-1" dirty="0" smtClean="0">
                <a:solidFill>
                  <a:srgbClr val="000000"/>
                </a:solidFill>
                <a:uFill>
                  <a:solidFill>
                    <a:srgbClr val="FFFFFF"/>
                  </a:solidFill>
                </a:uFill>
                <a:latin typeface="Calibri"/>
              </a:rPr>
              <a:t>Background and Motivation</a:t>
            </a:r>
            <a:endParaRPr lang="en-GB" sz="2700" b="0" strike="noStrike" spc="-1" dirty="0" smtClean="0">
              <a:solidFill>
                <a:srgbClr val="000000"/>
              </a:solidFill>
              <a:uFill>
                <a:solidFill>
                  <a:srgbClr val="FFFFFF"/>
                </a:solidFill>
              </a:uFill>
              <a:latin typeface="Arial"/>
            </a:endParaRPr>
          </a:p>
          <a:p>
            <a:pPr algn="ctr">
              <a:lnSpc>
                <a:spcPct val="100000"/>
              </a:lnSpc>
              <a:spcBef>
                <a:spcPts val="1001"/>
              </a:spcBef>
            </a:pPr>
            <a:r>
              <a:rPr lang="en-GB" sz="2700" b="0" strike="noStrike" spc="-1" dirty="0" smtClean="0">
                <a:solidFill>
                  <a:srgbClr val="000000"/>
                </a:solidFill>
                <a:uFill>
                  <a:solidFill>
                    <a:srgbClr val="FFFFFF"/>
                  </a:solidFill>
                </a:uFill>
                <a:latin typeface="Calibri"/>
              </a:rPr>
              <a:t>The Framework/Model</a:t>
            </a:r>
            <a:endParaRPr lang="en-GB" sz="2700" b="0" strike="noStrike" spc="-1" dirty="0" smtClean="0">
              <a:solidFill>
                <a:srgbClr val="000000"/>
              </a:solidFill>
              <a:uFill>
                <a:solidFill>
                  <a:srgbClr val="FFFFFF"/>
                </a:solidFill>
              </a:uFill>
              <a:latin typeface="Arial"/>
            </a:endParaRPr>
          </a:p>
          <a:p>
            <a:pPr algn="ctr">
              <a:lnSpc>
                <a:spcPct val="100000"/>
              </a:lnSpc>
              <a:spcBef>
                <a:spcPts val="1001"/>
              </a:spcBef>
            </a:pPr>
            <a:r>
              <a:rPr lang="en-GB" sz="2700" b="0" strike="noStrike" spc="-1" dirty="0" smtClean="0">
                <a:solidFill>
                  <a:srgbClr val="000000"/>
                </a:solidFill>
                <a:uFill>
                  <a:solidFill>
                    <a:srgbClr val="FFFFFF"/>
                  </a:solidFill>
                </a:uFill>
                <a:latin typeface="Calibri"/>
              </a:rPr>
              <a:t>Preliminary results</a:t>
            </a:r>
            <a:endParaRPr lang="en-GB" sz="2700" b="0" strike="noStrike" spc="-1" dirty="0" smtClean="0">
              <a:solidFill>
                <a:srgbClr val="000000"/>
              </a:solidFill>
              <a:uFill>
                <a:solidFill>
                  <a:srgbClr val="FFFFFF"/>
                </a:solidFill>
              </a:uFill>
              <a:latin typeface="Arial"/>
            </a:endParaRPr>
          </a:p>
          <a:p>
            <a:pPr algn="ctr">
              <a:lnSpc>
                <a:spcPct val="100000"/>
              </a:lnSpc>
              <a:spcBef>
                <a:spcPts val="1001"/>
              </a:spcBef>
            </a:pPr>
            <a:r>
              <a:rPr lang="en-GB" sz="2700" b="0" strike="noStrike" spc="-1" dirty="0" smtClean="0">
                <a:solidFill>
                  <a:srgbClr val="000000"/>
                </a:solidFill>
                <a:uFill>
                  <a:solidFill>
                    <a:srgbClr val="FFFFFF"/>
                  </a:solidFill>
                </a:uFill>
                <a:latin typeface="Calibri"/>
              </a:rPr>
              <a:t>Next steps</a:t>
            </a:r>
            <a:endParaRPr lang="en-GB" sz="2700" b="0" strike="noStrike" spc="-1" dirty="0">
              <a:solidFill>
                <a:srgbClr val="000000"/>
              </a:solidFill>
              <a:uFill>
                <a:solidFill>
                  <a:srgbClr val="FFFFFF"/>
                </a:solidFill>
              </a:uFill>
              <a:latin typeface="Arial"/>
            </a:endParaRPr>
          </a:p>
        </p:txBody>
      </p:sp>
      <p:pic>
        <p:nvPicPr>
          <p:cNvPr id="49" name="Picture 3"/>
          <p:cNvPicPr/>
          <p:nvPr/>
        </p:nvPicPr>
        <p:blipFill>
          <a:blip r:embed="rId2"/>
          <a:stretch/>
        </p:blipFill>
        <p:spPr>
          <a:xfrm>
            <a:off x="7698600" y="6063480"/>
            <a:ext cx="1192680" cy="794160"/>
          </a:xfrm>
          <a:prstGeom prst="rect">
            <a:avLst/>
          </a:prstGeom>
          <a:ln>
            <a:noFill/>
          </a:ln>
        </p:spPr>
      </p:pic>
      <p:pic>
        <p:nvPicPr>
          <p:cNvPr id="50" name="Picture 5"/>
          <p:cNvPicPr/>
          <p:nvPr/>
        </p:nvPicPr>
        <p:blipFill>
          <a:blip r:embed="rId3"/>
          <a:stretch/>
        </p:blipFill>
        <p:spPr>
          <a:xfrm>
            <a:off x="218880" y="6192360"/>
            <a:ext cx="3175560" cy="436320"/>
          </a:xfrm>
          <a:prstGeom prst="rect">
            <a:avLst/>
          </a:prstGeom>
          <a:ln>
            <a:noFill/>
          </a:ln>
        </p:spPr>
      </p:pic>
      <p:pic>
        <p:nvPicPr>
          <p:cNvPr id="51" name="Picture 6"/>
          <p:cNvPicPr/>
          <p:nvPr/>
        </p:nvPicPr>
        <p:blipFill>
          <a:blip r:embed="rId4"/>
          <a:stretch/>
        </p:blipFill>
        <p:spPr>
          <a:xfrm>
            <a:off x="223200" y="202680"/>
            <a:ext cx="2909520" cy="366480"/>
          </a:xfrm>
          <a:prstGeom prst="rect">
            <a:avLst/>
          </a:prstGeom>
          <a:ln>
            <a:noFill/>
          </a:ln>
        </p:spPr>
      </p:pic>
      <p:pic>
        <p:nvPicPr>
          <p:cNvPr id="52" name="Picture 7"/>
          <p:cNvPicPr/>
          <p:nvPr/>
        </p:nvPicPr>
        <p:blipFill>
          <a:blip r:embed="rId5"/>
          <a:stretch/>
        </p:blipFill>
        <p:spPr>
          <a:xfrm>
            <a:off x="7619040" y="202680"/>
            <a:ext cx="1272240" cy="356400"/>
          </a:xfrm>
          <a:prstGeom prst="rect">
            <a:avLst/>
          </a:prstGeom>
          <a:ln>
            <a:noFill/>
          </a:ln>
        </p:spPr>
      </p:pic>
      <p:pic>
        <p:nvPicPr>
          <p:cNvPr id="8" name="Picture 9"/>
          <p:cNvPicPr/>
          <p:nvPr/>
        </p:nvPicPr>
        <p:blipFill>
          <a:blip r:embed="rId6"/>
          <a:stretch/>
        </p:blipFill>
        <p:spPr>
          <a:xfrm>
            <a:off x="4589280" y="6126840"/>
            <a:ext cx="1925640" cy="526320"/>
          </a:xfrm>
          <a:prstGeom prst="rect">
            <a:avLst/>
          </a:prstGeom>
          <a:ln>
            <a:noFill/>
          </a:ln>
        </p:spPr>
      </p:pic>
      <p:pic>
        <p:nvPicPr>
          <p:cNvPr id="9" name="Picture 10"/>
          <p:cNvPicPr/>
          <p:nvPr/>
        </p:nvPicPr>
        <p:blipFill>
          <a:blip r:embed="rId7"/>
          <a:stretch/>
        </p:blipFill>
        <p:spPr>
          <a:xfrm>
            <a:off x="4563360" y="194400"/>
            <a:ext cx="1907640" cy="489960"/>
          </a:xfrm>
          <a:prstGeom prst="rect">
            <a:avLst/>
          </a:prstGeom>
          <a:ln>
            <a:noFill/>
          </a:ln>
        </p:spPr>
      </p:pic>
      <p:sp>
        <p:nvSpPr>
          <p:cNvPr id="2" name="TextBox 1"/>
          <p:cNvSpPr txBox="1"/>
          <p:nvPr/>
        </p:nvSpPr>
        <p:spPr>
          <a:xfrm rot="3237288">
            <a:off x="-135767" y="3121847"/>
            <a:ext cx="3759596" cy="923330"/>
          </a:xfrm>
          <a:prstGeom prst="rect">
            <a:avLst/>
          </a:prstGeom>
          <a:noFill/>
        </p:spPr>
        <p:txBody>
          <a:bodyPr wrap="square" rtlCol="0">
            <a:spAutoFit/>
          </a:bodyPr>
          <a:lstStyle/>
          <a:p>
            <a:r>
              <a:rPr lang="en-GB" sz="5400" dirty="0" smtClean="0">
                <a:solidFill>
                  <a:schemeClr val="bg1">
                    <a:lumMod val="75000"/>
                  </a:schemeClr>
                </a:solidFill>
              </a:rPr>
              <a:t>On-going!</a:t>
            </a:r>
            <a:endParaRPr lang="en-GB" sz="5400" dirty="0">
              <a:solidFill>
                <a:schemeClr val="bg1">
                  <a:lumMod val="75000"/>
                </a:schemeClr>
              </a:solidFill>
            </a:endParaRPr>
          </a:p>
        </p:txBody>
      </p:sp>
      <p:sp>
        <p:nvSpPr>
          <p:cNvPr id="11" name="TextBox 10"/>
          <p:cNvSpPr txBox="1"/>
          <p:nvPr/>
        </p:nvSpPr>
        <p:spPr>
          <a:xfrm rot="3237288">
            <a:off x="6114519" y="3307156"/>
            <a:ext cx="3759596" cy="923330"/>
          </a:xfrm>
          <a:prstGeom prst="rect">
            <a:avLst/>
          </a:prstGeom>
          <a:noFill/>
        </p:spPr>
        <p:txBody>
          <a:bodyPr wrap="square" rtlCol="0">
            <a:spAutoFit/>
          </a:bodyPr>
          <a:lstStyle/>
          <a:p>
            <a:r>
              <a:rPr lang="en-GB" sz="5400" dirty="0" smtClean="0">
                <a:solidFill>
                  <a:schemeClr val="bg1">
                    <a:lumMod val="75000"/>
                  </a:schemeClr>
                </a:solidFill>
              </a:rPr>
              <a:t>On-going!</a:t>
            </a:r>
            <a:endParaRPr lang="en-GB" sz="5400" dirty="0">
              <a:solidFill>
                <a:schemeClr val="bg1">
                  <a:lumMod val="75000"/>
                </a:schemeClr>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Shape 1"/>
          <p:cNvSpPr txBox="1"/>
          <p:nvPr/>
        </p:nvSpPr>
        <p:spPr>
          <a:xfrm>
            <a:off x="1143000" y="1699200"/>
            <a:ext cx="6857640" cy="792000"/>
          </a:xfrm>
          <a:prstGeom prst="rect">
            <a:avLst/>
          </a:prstGeom>
          <a:noFill/>
          <a:ln>
            <a:noFill/>
          </a:ln>
        </p:spPr>
        <p:txBody>
          <a:bodyPr anchor="b">
            <a:normAutofit fontScale="92500" lnSpcReduction="20000"/>
          </a:bodyPr>
          <a:lstStyle/>
          <a:p>
            <a:pPr algn="ctr">
              <a:lnSpc>
                <a:spcPct val="100000"/>
              </a:lnSpc>
            </a:pPr>
            <a:r>
              <a:rPr lang="en-US" sz="6000" b="1" strike="noStrike" spc="-1" dirty="0" smtClean="0">
                <a:solidFill>
                  <a:srgbClr val="000000"/>
                </a:solidFill>
                <a:uFill>
                  <a:solidFill>
                    <a:srgbClr val="FFFFFF"/>
                  </a:solidFill>
                </a:uFill>
                <a:latin typeface="Calibri Light"/>
              </a:rPr>
              <a:t>Background</a:t>
            </a:r>
            <a:endParaRPr lang="en-US" sz="6000" b="0" strike="noStrike" spc="-1" dirty="0">
              <a:solidFill>
                <a:srgbClr val="000000"/>
              </a:solidFill>
              <a:uFill>
                <a:solidFill>
                  <a:srgbClr val="FFFFFF"/>
                </a:solidFill>
              </a:uFill>
              <a:latin typeface="Calibri"/>
            </a:endParaRPr>
          </a:p>
        </p:txBody>
      </p:sp>
      <p:sp>
        <p:nvSpPr>
          <p:cNvPr id="54" name="TextShape 2"/>
          <p:cNvSpPr txBox="1"/>
          <p:nvPr/>
        </p:nvSpPr>
        <p:spPr>
          <a:xfrm>
            <a:off x="218880" y="2849760"/>
            <a:ext cx="8751600" cy="1950480"/>
          </a:xfrm>
          <a:prstGeom prst="rect">
            <a:avLst/>
          </a:prstGeom>
          <a:noFill/>
          <a:ln>
            <a:noFill/>
          </a:ln>
        </p:spPr>
        <p:txBody>
          <a:bodyPr/>
          <a:lstStyle/>
          <a:p>
            <a:pPr marL="428760" indent="-428400">
              <a:lnSpc>
                <a:spcPct val="100000"/>
              </a:lnSpc>
              <a:spcBef>
                <a:spcPts val="1001"/>
              </a:spcBef>
              <a:buClr>
                <a:srgbClr val="000000"/>
              </a:buClr>
              <a:buFont typeface="Arial"/>
              <a:buChar char="•"/>
            </a:pPr>
            <a:r>
              <a:rPr lang="en-GB" sz="2700" b="0" strike="noStrike" spc="-1" dirty="0" smtClean="0">
                <a:solidFill>
                  <a:srgbClr val="000000"/>
                </a:solidFill>
                <a:uFill>
                  <a:solidFill>
                    <a:srgbClr val="FFFFFF"/>
                  </a:solidFill>
                </a:uFill>
                <a:latin typeface="Calibri"/>
              </a:rPr>
              <a:t>New forms of productive organisation</a:t>
            </a:r>
            <a:endParaRPr lang="en-GB" sz="2700" b="0" strike="noStrike" spc="-1" dirty="0" smtClean="0">
              <a:solidFill>
                <a:srgbClr val="000000"/>
              </a:solidFill>
              <a:uFill>
                <a:solidFill>
                  <a:srgbClr val="FFFFFF"/>
                </a:solidFill>
              </a:uFill>
              <a:latin typeface="Arial"/>
            </a:endParaRPr>
          </a:p>
          <a:p>
            <a:pPr marL="885960" lvl="1" indent="-428400">
              <a:spcBef>
                <a:spcPts val="1001"/>
              </a:spcBef>
              <a:buClr>
                <a:srgbClr val="000000"/>
              </a:buClr>
              <a:buFont typeface="Arial"/>
              <a:buChar char="•"/>
            </a:pPr>
            <a:r>
              <a:rPr lang="en-GB" sz="2700" b="0" strike="noStrike" spc="-1" dirty="0" smtClean="0">
                <a:solidFill>
                  <a:srgbClr val="000000"/>
                </a:solidFill>
                <a:uFill>
                  <a:solidFill>
                    <a:srgbClr val="FFFFFF"/>
                  </a:solidFill>
                </a:uFill>
                <a:latin typeface="Calibri"/>
              </a:rPr>
              <a:t>Commons-based peer production (CBPP)</a:t>
            </a:r>
            <a:endParaRPr lang="en-GB" sz="2700" b="0" strike="noStrike" spc="-1" dirty="0" smtClean="0">
              <a:solidFill>
                <a:srgbClr val="000000"/>
              </a:solidFill>
              <a:uFill>
                <a:solidFill>
                  <a:srgbClr val="FFFFFF"/>
                </a:solidFill>
              </a:uFill>
              <a:latin typeface="Arial"/>
            </a:endParaRPr>
          </a:p>
          <a:p>
            <a:pPr marL="885960" lvl="1" indent="-428400">
              <a:spcBef>
                <a:spcPts val="1001"/>
              </a:spcBef>
              <a:buClr>
                <a:srgbClr val="000000"/>
              </a:buClr>
              <a:buFont typeface="Arial"/>
              <a:buChar char="•"/>
            </a:pPr>
            <a:r>
              <a:rPr lang="en-GB" sz="2700" b="0" strike="noStrike" spc="-1" dirty="0" smtClean="0">
                <a:solidFill>
                  <a:srgbClr val="000000"/>
                </a:solidFill>
                <a:uFill>
                  <a:solidFill>
                    <a:srgbClr val="FFFFFF"/>
                  </a:solidFill>
                </a:uFill>
                <a:latin typeface="Calibri"/>
              </a:rPr>
              <a:t>Non-hierarchical, contribution for free, for common goods</a:t>
            </a:r>
            <a:endParaRPr lang="en-GB" sz="2700" b="0" strike="noStrike" spc="-1" dirty="0" smtClean="0">
              <a:solidFill>
                <a:srgbClr val="000000"/>
              </a:solidFill>
              <a:uFill>
                <a:solidFill>
                  <a:srgbClr val="FFFFFF"/>
                </a:solidFill>
              </a:uFill>
              <a:latin typeface="Arial"/>
            </a:endParaRPr>
          </a:p>
          <a:p>
            <a:pPr marL="885960" lvl="1" indent="-428400">
              <a:spcBef>
                <a:spcPts val="1001"/>
              </a:spcBef>
              <a:buClr>
                <a:srgbClr val="000000"/>
              </a:buClr>
              <a:buFont typeface="Arial"/>
              <a:buChar char="•"/>
            </a:pPr>
            <a:r>
              <a:rPr lang="en-GB" sz="2700" b="0" strike="noStrike" spc="-1" dirty="0" smtClean="0">
                <a:solidFill>
                  <a:srgbClr val="000000"/>
                </a:solidFill>
                <a:uFill>
                  <a:solidFill>
                    <a:srgbClr val="FFFFFF"/>
                  </a:solidFill>
                </a:uFill>
                <a:latin typeface="Calibri"/>
              </a:rPr>
              <a:t>e.g. Wikipedia, </a:t>
            </a:r>
            <a:r>
              <a:rPr lang="en-GB" sz="2700" b="0" strike="noStrike" spc="-1" dirty="0" err="1" smtClean="0">
                <a:solidFill>
                  <a:srgbClr val="000000"/>
                </a:solidFill>
                <a:uFill>
                  <a:solidFill>
                    <a:srgbClr val="FFFFFF"/>
                  </a:solidFill>
                </a:uFill>
                <a:latin typeface="Calibri"/>
              </a:rPr>
              <a:t>Modzilla</a:t>
            </a:r>
            <a:r>
              <a:rPr lang="en-GB" sz="2700" b="0" strike="noStrike" spc="-1" dirty="0" smtClean="0">
                <a:solidFill>
                  <a:srgbClr val="000000"/>
                </a:solidFill>
                <a:uFill>
                  <a:solidFill>
                    <a:srgbClr val="FFFFFF"/>
                  </a:solidFill>
                </a:uFill>
                <a:latin typeface="Calibri"/>
              </a:rPr>
              <a:t> Firefox, Makerspaces, Rural hubs. NOT </a:t>
            </a:r>
            <a:r>
              <a:rPr lang="en-GB" sz="2700" b="0" strike="noStrike" spc="-1" dirty="0" err="1" smtClean="0">
                <a:solidFill>
                  <a:srgbClr val="000000"/>
                </a:solidFill>
                <a:uFill>
                  <a:solidFill>
                    <a:srgbClr val="FFFFFF"/>
                  </a:solidFill>
                </a:uFill>
                <a:latin typeface="Calibri"/>
              </a:rPr>
              <a:t>uber</a:t>
            </a:r>
            <a:r>
              <a:rPr lang="en-GB" sz="2700" b="0" strike="noStrike" spc="-1" dirty="0" smtClean="0">
                <a:solidFill>
                  <a:srgbClr val="000000"/>
                </a:solidFill>
                <a:uFill>
                  <a:solidFill>
                    <a:srgbClr val="FFFFFF"/>
                  </a:solidFill>
                </a:uFill>
                <a:latin typeface="Calibri"/>
              </a:rPr>
              <a:t>, NOT </a:t>
            </a:r>
            <a:r>
              <a:rPr lang="en-GB" sz="2700" b="0" strike="noStrike" spc="-1" dirty="0" err="1" smtClean="0">
                <a:solidFill>
                  <a:srgbClr val="000000"/>
                </a:solidFill>
                <a:uFill>
                  <a:solidFill>
                    <a:srgbClr val="FFFFFF"/>
                  </a:solidFill>
                </a:uFill>
                <a:latin typeface="Calibri"/>
              </a:rPr>
              <a:t>airbnb</a:t>
            </a:r>
            <a:endParaRPr lang="en-GB" sz="2700" b="0" strike="noStrike" spc="-1" dirty="0">
              <a:solidFill>
                <a:srgbClr val="000000"/>
              </a:solidFill>
              <a:uFill>
                <a:solidFill>
                  <a:srgbClr val="FFFFFF"/>
                </a:solidFill>
              </a:uFill>
              <a:latin typeface="Arial"/>
            </a:endParaRPr>
          </a:p>
        </p:txBody>
      </p:sp>
      <p:pic>
        <p:nvPicPr>
          <p:cNvPr id="55" name="Picture 12"/>
          <p:cNvPicPr/>
          <p:nvPr/>
        </p:nvPicPr>
        <p:blipFill>
          <a:blip r:embed="rId2"/>
          <a:stretch/>
        </p:blipFill>
        <p:spPr>
          <a:xfrm>
            <a:off x="7698600" y="6063480"/>
            <a:ext cx="1192680" cy="794160"/>
          </a:xfrm>
          <a:prstGeom prst="rect">
            <a:avLst/>
          </a:prstGeom>
          <a:ln>
            <a:noFill/>
          </a:ln>
        </p:spPr>
      </p:pic>
      <p:pic>
        <p:nvPicPr>
          <p:cNvPr id="56" name="Picture 13"/>
          <p:cNvPicPr/>
          <p:nvPr/>
        </p:nvPicPr>
        <p:blipFill>
          <a:blip r:embed="rId3"/>
          <a:stretch/>
        </p:blipFill>
        <p:spPr>
          <a:xfrm>
            <a:off x="218880" y="6192360"/>
            <a:ext cx="3175560" cy="436320"/>
          </a:xfrm>
          <a:prstGeom prst="rect">
            <a:avLst/>
          </a:prstGeom>
          <a:ln>
            <a:noFill/>
          </a:ln>
        </p:spPr>
      </p:pic>
      <p:pic>
        <p:nvPicPr>
          <p:cNvPr id="57" name="Picture 14"/>
          <p:cNvPicPr/>
          <p:nvPr/>
        </p:nvPicPr>
        <p:blipFill>
          <a:blip r:embed="rId4"/>
          <a:stretch/>
        </p:blipFill>
        <p:spPr>
          <a:xfrm>
            <a:off x="223200" y="202680"/>
            <a:ext cx="2909520" cy="366480"/>
          </a:xfrm>
          <a:prstGeom prst="rect">
            <a:avLst/>
          </a:prstGeom>
          <a:ln>
            <a:noFill/>
          </a:ln>
        </p:spPr>
      </p:pic>
      <p:pic>
        <p:nvPicPr>
          <p:cNvPr id="58" name="Picture 15"/>
          <p:cNvPicPr/>
          <p:nvPr/>
        </p:nvPicPr>
        <p:blipFill>
          <a:blip r:embed="rId5"/>
          <a:stretch/>
        </p:blipFill>
        <p:spPr>
          <a:xfrm>
            <a:off x="7619040" y="202680"/>
            <a:ext cx="1272240" cy="356400"/>
          </a:xfrm>
          <a:prstGeom prst="rect">
            <a:avLst/>
          </a:prstGeom>
          <a:ln>
            <a:noFill/>
          </a:ln>
        </p:spPr>
      </p:pic>
      <p:pic>
        <p:nvPicPr>
          <p:cNvPr id="8" name="Picture 9"/>
          <p:cNvPicPr/>
          <p:nvPr/>
        </p:nvPicPr>
        <p:blipFill>
          <a:blip r:embed="rId6"/>
          <a:stretch/>
        </p:blipFill>
        <p:spPr>
          <a:xfrm>
            <a:off x="4589280" y="6126840"/>
            <a:ext cx="1925640" cy="526320"/>
          </a:xfrm>
          <a:prstGeom prst="rect">
            <a:avLst/>
          </a:prstGeom>
          <a:ln>
            <a:noFill/>
          </a:ln>
        </p:spPr>
      </p:pic>
      <p:pic>
        <p:nvPicPr>
          <p:cNvPr id="9" name="Picture 10"/>
          <p:cNvPicPr/>
          <p:nvPr/>
        </p:nvPicPr>
        <p:blipFill>
          <a:blip r:embed="rId7"/>
          <a:stretch/>
        </p:blipFill>
        <p:spPr>
          <a:xfrm>
            <a:off x="4563360" y="194400"/>
            <a:ext cx="1907640" cy="489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Shape 1"/>
          <p:cNvSpPr txBox="1"/>
          <p:nvPr/>
        </p:nvSpPr>
        <p:spPr>
          <a:xfrm>
            <a:off x="1143000" y="1699200"/>
            <a:ext cx="6857640" cy="792000"/>
          </a:xfrm>
          <a:prstGeom prst="rect">
            <a:avLst/>
          </a:prstGeom>
          <a:noFill/>
          <a:ln>
            <a:noFill/>
          </a:ln>
        </p:spPr>
        <p:txBody>
          <a:bodyPr anchor="b">
            <a:normAutofit fontScale="92500" lnSpcReduction="20000"/>
          </a:bodyPr>
          <a:lstStyle/>
          <a:p>
            <a:pPr algn="ctr">
              <a:lnSpc>
                <a:spcPct val="100000"/>
              </a:lnSpc>
            </a:pPr>
            <a:r>
              <a:rPr lang="en-US" sz="6000" b="1" strike="noStrike" spc="-1">
                <a:solidFill>
                  <a:srgbClr val="000000"/>
                </a:solidFill>
                <a:uFill>
                  <a:solidFill>
                    <a:srgbClr val="FFFFFF"/>
                  </a:solidFill>
                </a:uFill>
                <a:latin typeface="Calibri Light"/>
              </a:rPr>
              <a:t>Motivation 1</a:t>
            </a:r>
            <a:endParaRPr lang="en-US" sz="6000" b="0" strike="noStrike" spc="-1">
              <a:solidFill>
                <a:srgbClr val="000000"/>
              </a:solidFill>
              <a:uFill>
                <a:solidFill>
                  <a:srgbClr val="FFFFFF"/>
                </a:solidFill>
              </a:uFill>
              <a:latin typeface="Calibri"/>
            </a:endParaRPr>
          </a:p>
        </p:txBody>
      </p:sp>
      <p:pic>
        <p:nvPicPr>
          <p:cNvPr id="55" name="Picture 12"/>
          <p:cNvPicPr/>
          <p:nvPr/>
        </p:nvPicPr>
        <p:blipFill>
          <a:blip r:embed="rId2"/>
          <a:stretch/>
        </p:blipFill>
        <p:spPr>
          <a:xfrm>
            <a:off x="7698600" y="6063480"/>
            <a:ext cx="1192680" cy="794160"/>
          </a:xfrm>
          <a:prstGeom prst="rect">
            <a:avLst/>
          </a:prstGeom>
          <a:ln>
            <a:noFill/>
          </a:ln>
        </p:spPr>
      </p:pic>
      <p:pic>
        <p:nvPicPr>
          <p:cNvPr id="56" name="Picture 13"/>
          <p:cNvPicPr/>
          <p:nvPr/>
        </p:nvPicPr>
        <p:blipFill>
          <a:blip r:embed="rId3"/>
          <a:stretch/>
        </p:blipFill>
        <p:spPr>
          <a:xfrm>
            <a:off x="218880" y="6192360"/>
            <a:ext cx="3175560" cy="436320"/>
          </a:xfrm>
          <a:prstGeom prst="rect">
            <a:avLst/>
          </a:prstGeom>
          <a:ln>
            <a:noFill/>
          </a:ln>
        </p:spPr>
      </p:pic>
      <p:pic>
        <p:nvPicPr>
          <p:cNvPr id="57" name="Picture 14"/>
          <p:cNvPicPr/>
          <p:nvPr/>
        </p:nvPicPr>
        <p:blipFill>
          <a:blip r:embed="rId4"/>
          <a:stretch/>
        </p:blipFill>
        <p:spPr>
          <a:xfrm>
            <a:off x="223200" y="202680"/>
            <a:ext cx="2909520" cy="366480"/>
          </a:xfrm>
          <a:prstGeom prst="rect">
            <a:avLst/>
          </a:prstGeom>
          <a:ln>
            <a:noFill/>
          </a:ln>
        </p:spPr>
      </p:pic>
      <p:pic>
        <p:nvPicPr>
          <p:cNvPr id="58" name="Picture 15"/>
          <p:cNvPicPr/>
          <p:nvPr/>
        </p:nvPicPr>
        <p:blipFill>
          <a:blip r:embed="rId5"/>
          <a:stretch/>
        </p:blipFill>
        <p:spPr>
          <a:xfrm>
            <a:off x="7619040" y="202680"/>
            <a:ext cx="1272240" cy="356400"/>
          </a:xfrm>
          <a:prstGeom prst="rect">
            <a:avLst/>
          </a:prstGeom>
          <a:ln>
            <a:noFill/>
          </a:ln>
        </p:spPr>
      </p:pic>
      <p:pic>
        <p:nvPicPr>
          <p:cNvPr id="8" name="Picture 9"/>
          <p:cNvPicPr/>
          <p:nvPr/>
        </p:nvPicPr>
        <p:blipFill>
          <a:blip r:embed="rId6"/>
          <a:stretch/>
        </p:blipFill>
        <p:spPr>
          <a:xfrm>
            <a:off x="4589280" y="6126840"/>
            <a:ext cx="1925640" cy="526320"/>
          </a:xfrm>
          <a:prstGeom prst="rect">
            <a:avLst/>
          </a:prstGeom>
          <a:ln>
            <a:noFill/>
          </a:ln>
        </p:spPr>
      </p:pic>
      <p:pic>
        <p:nvPicPr>
          <p:cNvPr id="9" name="Picture 10"/>
          <p:cNvPicPr/>
          <p:nvPr/>
        </p:nvPicPr>
        <p:blipFill>
          <a:blip r:embed="rId7"/>
          <a:stretch/>
        </p:blipFill>
        <p:spPr>
          <a:xfrm>
            <a:off x="4563360" y="194400"/>
            <a:ext cx="1907640" cy="489960"/>
          </a:xfrm>
          <a:prstGeom prst="rect">
            <a:avLst/>
          </a:prstGeom>
          <a:ln>
            <a:noFill/>
          </a:ln>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674" y="749880"/>
            <a:ext cx="10767236" cy="5442480"/>
          </a:xfrm>
          <a:prstGeom prst="rect">
            <a:avLst/>
          </a:prstGeom>
        </p:spPr>
      </p:pic>
      <p:sp>
        <p:nvSpPr>
          <p:cNvPr id="3" name="TextBox 2"/>
          <p:cNvSpPr txBox="1"/>
          <p:nvPr/>
        </p:nvSpPr>
        <p:spPr>
          <a:xfrm>
            <a:off x="854440" y="5671621"/>
            <a:ext cx="8709286" cy="338554"/>
          </a:xfrm>
          <a:prstGeom prst="rect">
            <a:avLst/>
          </a:prstGeom>
          <a:noFill/>
        </p:spPr>
        <p:txBody>
          <a:bodyPr wrap="square" rtlCol="0">
            <a:spAutoFit/>
          </a:bodyPr>
          <a:lstStyle/>
          <a:p>
            <a:r>
              <a:rPr lang="en-GB" sz="1600" i="1" dirty="0" smtClean="0"/>
              <a:t>Source: https://www.p2pvalue.eu/delimiting-commons-based-peer-production/</a:t>
            </a:r>
            <a:endParaRPr lang="en-GB" sz="1600" i="1" dirty="0"/>
          </a:p>
        </p:txBody>
      </p:sp>
    </p:spTree>
    <p:extLst>
      <p:ext uri="{BB962C8B-B14F-4D97-AF65-F5344CB8AC3E}">
        <p14:creationId xmlns:p14="http://schemas.microsoft.com/office/powerpoint/2010/main" val="19850399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12"/>
          <p:cNvPicPr/>
          <p:nvPr/>
        </p:nvPicPr>
        <p:blipFill>
          <a:blip r:embed="rId2"/>
          <a:stretch/>
        </p:blipFill>
        <p:spPr>
          <a:xfrm>
            <a:off x="7698600" y="6063480"/>
            <a:ext cx="1192680" cy="794160"/>
          </a:xfrm>
          <a:prstGeom prst="rect">
            <a:avLst/>
          </a:prstGeom>
          <a:ln>
            <a:noFill/>
          </a:ln>
        </p:spPr>
      </p:pic>
      <p:pic>
        <p:nvPicPr>
          <p:cNvPr id="56" name="Picture 13"/>
          <p:cNvPicPr/>
          <p:nvPr/>
        </p:nvPicPr>
        <p:blipFill>
          <a:blip r:embed="rId3"/>
          <a:stretch/>
        </p:blipFill>
        <p:spPr>
          <a:xfrm>
            <a:off x="218880" y="6192360"/>
            <a:ext cx="3175560" cy="436320"/>
          </a:xfrm>
          <a:prstGeom prst="rect">
            <a:avLst/>
          </a:prstGeom>
          <a:ln>
            <a:noFill/>
          </a:ln>
        </p:spPr>
      </p:pic>
      <p:pic>
        <p:nvPicPr>
          <p:cNvPr id="57" name="Picture 14"/>
          <p:cNvPicPr/>
          <p:nvPr/>
        </p:nvPicPr>
        <p:blipFill>
          <a:blip r:embed="rId4"/>
          <a:stretch/>
        </p:blipFill>
        <p:spPr>
          <a:xfrm>
            <a:off x="223200" y="202680"/>
            <a:ext cx="2909520" cy="366480"/>
          </a:xfrm>
          <a:prstGeom prst="rect">
            <a:avLst/>
          </a:prstGeom>
          <a:ln>
            <a:noFill/>
          </a:ln>
        </p:spPr>
      </p:pic>
      <p:pic>
        <p:nvPicPr>
          <p:cNvPr id="58" name="Picture 15"/>
          <p:cNvPicPr/>
          <p:nvPr/>
        </p:nvPicPr>
        <p:blipFill>
          <a:blip r:embed="rId5"/>
          <a:stretch/>
        </p:blipFill>
        <p:spPr>
          <a:xfrm>
            <a:off x="7619040" y="202680"/>
            <a:ext cx="1272240" cy="356400"/>
          </a:xfrm>
          <a:prstGeom prst="rect">
            <a:avLst/>
          </a:prstGeom>
          <a:ln>
            <a:noFill/>
          </a:ln>
        </p:spPr>
      </p:pic>
      <p:pic>
        <p:nvPicPr>
          <p:cNvPr id="8" name="Picture 9"/>
          <p:cNvPicPr/>
          <p:nvPr/>
        </p:nvPicPr>
        <p:blipFill>
          <a:blip r:embed="rId6"/>
          <a:stretch/>
        </p:blipFill>
        <p:spPr>
          <a:xfrm>
            <a:off x="4589280" y="6126840"/>
            <a:ext cx="1925640" cy="526320"/>
          </a:xfrm>
          <a:prstGeom prst="rect">
            <a:avLst/>
          </a:prstGeom>
          <a:ln>
            <a:noFill/>
          </a:ln>
        </p:spPr>
      </p:pic>
      <p:pic>
        <p:nvPicPr>
          <p:cNvPr id="9" name="Picture 10"/>
          <p:cNvPicPr/>
          <p:nvPr/>
        </p:nvPicPr>
        <p:blipFill>
          <a:blip r:embed="rId7"/>
          <a:stretch/>
        </p:blipFill>
        <p:spPr>
          <a:xfrm>
            <a:off x="4563360" y="194400"/>
            <a:ext cx="1907640" cy="489960"/>
          </a:xfrm>
          <a:prstGeom prst="rect">
            <a:avLst/>
          </a:prstGeom>
          <a:ln>
            <a:noFill/>
          </a:ln>
        </p:spPr>
      </p:pic>
      <p:sp>
        <p:nvSpPr>
          <p:cNvPr id="3" name="TextBox 2"/>
          <p:cNvSpPr txBox="1"/>
          <p:nvPr/>
        </p:nvSpPr>
        <p:spPr>
          <a:xfrm>
            <a:off x="854440" y="5671621"/>
            <a:ext cx="8709286" cy="338554"/>
          </a:xfrm>
          <a:prstGeom prst="rect">
            <a:avLst/>
          </a:prstGeom>
          <a:noFill/>
        </p:spPr>
        <p:txBody>
          <a:bodyPr wrap="square" rtlCol="0">
            <a:spAutoFit/>
          </a:bodyPr>
          <a:lstStyle/>
          <a:p>
            <a:r>
              <a:rPr lang="en-GB" sz="1600" i="1" dirty="0" smtClean="0"/>
              <a:t>http://www.p2pvalue.eu/</a:t>
            </a:r>
            <a:endParaRPr lang="en-GB" sz="1600" i="1" dirty="0"/>
          </a:p>
        </p:txBody>
      </p:sp>
      <p:pic>
        <p:nvPicPr>
          <p:cNvPr id="12" name="Picture 3"/>
          <p:cNvPicPr/>
          <p:nvPr/>
        </p:nvPicPr>
        <p:blipFill>
          <a:blip r:embed="rId8"/>
          <a:stretch/>
        </p:blipFill>
        <p:spPr>
          <a:xfrm>
            <a:off x="218879" y="1213707"/>
            <a:ext cx="8806587" cy="4137226"/>
          </a:xfrm>
          <a:prstGeom prst="rect">
            <a:avLst/>
          </a:prstGeom>
          <a:ln>
            <a:noFill/>
          </a:ln>
        </p:spPr>
      </p:pic>
    </p:spTree>
    <p:extLst>
      <p:ext uri="{BB962C8B-B14F-4D97-AF65-F5344CB8AC3E}">
        <p14:creationId xmlns:p14="http://schemas.microsoft.com/office/powerpoint/2010/main" val="16993605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Shape 1"/>
          <p:cNvSpPr txBox="1"/>
          <p:nvPr/>
        </p:nvSpPr>
        <p:spPr>
          <a:xfrm>
            <a:off x="1134540" y="943830"/>
            <a:ext cx="6857640" cy="792000"/>
          </a:xfrm>
          <a:prstGeom prst="rect">
            <a:avLst/>
          </a:prstGeom>
          <a:noFill/>
          <a:ln>
            <a:noFill/>
          </a:ln>
        </p:spPr>
        <p:txBody>
          <a:bodyPr anchor="b">
            <a:normAutofit fontScale="92500" lnSpcReduction="20000"/>
          </a:bodyPr>
          <a:lstStyle/>
          <a:p>
            <a:pPr algn="ctr">
              <a:lnSpc>
                <a:spcPct val="100000"/>
              </a:lnSpc>
            </a:pPr>
            <a:r>
              <a:rPr lang="en-US" sz="6000" b="1" strike="noStrike" spc="-1" dirty="0" smtClean="0">
                <a:solidFill>
                  <a:srgbClr val="000000"/>
                </a:solidFill>
                <a:uFill>
                  <a:solidFill>
                    <a:srgbClr val="FFFFFF"/>
                  </a:solidFill>
                </a:uFill>
                <a:latin typeface="Calibri Light"/>
              </a:rPr>
              <a:t>Motivation</a:t>
            </a:r>
            <a:endParaRPr lang="en-US" sz="6000" b="0" strike="noStrike" spc="-1" dirty="0">
              <a:solidFill>
                <a:srgbClr val="000000"/>
              </a:solidFill>
              <a:uFill>
                <a:solidFill>
                  <a:srgbClr val="FFFFFF"/>
                </a:solidFill>
              </a:uFill>
              <a:latin typeface="Calibri"/>
            </a:endParaRPr>
          </a:p>
        </p:txBody>
      </p:sp>
      <p:sp>
        <p:nvSpPr>
          <p:cNvPr id="60" name="TextShape 2"/>
          <p:cNvSpPr txBox="1"/>
          <p:nvPr/>
        </p:nvSpPr>
        <p:spPr>
          <a:xfrm>
            <a:off x="187560" y="1741356"/>
            <a:ext cx="8703720" cy="4049844"/>
          </a:xfrm>
          <a:prstGeom prst="rect">
            <a:avLst/>
          </a:prstGeom>
          <a:noFill/>
          <a:ln>
            <a:noFill/>
          </a:ln>
        </p:spPr>
        <p:txBody>
          <a:bodyPr/>
          <a:lstStyle/>
          <a:p>
            <a:pPr marL="428760" indent="-428400">
              <a:lnSpc>
                <a:spcPct val="100000"/>
              </a:lnSpc>
              <a:spcBef>
                <a:spcPts val="1001"/>
              </a:spcBef>
              <a:buClr>
                <a:srgbClr val="000000"/>
              </a:buClr>
              <a:buFont typeface="Arial"/>
              <a:buChar char="•"/>
            </a:pPr>
            <a:r>
              <a:rPr lang="en-GB" sz="2400" b="0" strike="noStrike" spc="-1" dirty="0" err="1" smtClean="0">
                <a:solidFill>
                  <a:srgbClr val="000000"/>
                </a:solidFill>
                <a:uFill>
                  <a:solidFill>
                    <a:srgbClr val="FFFFFF"/>
                  </a:solidFill>
                </a:uFill>
                <a:latin typeface="Calibri"/>
              </a:rPr>
              <a:t>Prev</a:t>
            </a:r>
            <a:r>
              <a:rPr lang="en-GB" sz="2400" b="0" strike="noStrike" spc="-1" dirty="0" smtClean="0">
                <a:solidFill>
                  <a:srgbClr val="000000"/>
                </a:solidFill>
                <a:uFill>
                  <a:solidFill>
                    <a:srgbClr val="FFFFFF"/>
                  </a:solidFill>
                </a:uFill>
                <a:latin typeface="Calibri"/>
              </a:rPr>
              <a:t> work: contributions, governance, competition</a:t>
            </a:r>
            <a:endParaRPr lang="en-GB" sz="2400" b="0" strike="noStrike" spc="-1" dirty="0" smtClean="0">
              <a:solidFill>
                <a:srgbClr val="000000"/>
              </a:solidFill>
              <a:uFill>
                <a:solidFill>
                  <a:srgbClr val="FFFFFF"/>
                </a:solidFill>
              </a:uFill>
              <a:latin typeface="Arial"/>
            </a:endParaRPr>
          </a:p>
          <a:p>
            <a:pPr marL="885960" lvl="1" indent="-428400">
              <a:spcBef>
                <a:spcPts val="1001"/>
              </a:spcBef>
              <a:buClr>
                <a:srgbClr val="000000"/>
              </a:buClr>
              <a:buFont typeface="Arial"/>
              <a:buChar char="•"/>
            </a:pPr>
            <a:r>
              <a:rPr lang="en-GB" sz="2400" b="0" strike="noStrike" spc="-1" dirty="0" smtClean="0">
                <a:solidFill>
                  <a:srgbClr val="000000"/>
                </a:solidFill>
                <a:uFill>
                  <a:solidFill>
                    <a:srgbClr val="FFFFFF"/>
                  </a:solidFill>
                </a:uFill>
                <a:latin typeface="Calibri"/>
              </a:rPr>
              <a:t>Ethnographic / </a:t>
            </a:r>
            <a:r>
              <a:rPr lang="en-GB" sz="2400" b="0" strike="noStrike" spc="-1" dirty="0" err="1" smtClean="0">
                <a:solidFill>
                  <a:srgbClr val="000000"/>
                </a:solidFill>
                <a:uFill>
                  <a:solidFill>
                    <a:srgbClr val="FFFFFF"/>
                  </a:solidFill>
                </a:uFill>
                <a:latin typeface="Calibri"/>
              </a:rPr>
              <a:t>qual</a:t>
            </a:r>
            <a:r>
              <a:rPr lang="en-GB" sz="2400" b="0" strike="noStrike" spc="-1" dirty="0" smtClean="0">
                <a:solidFill>
                  <a:srgbClr val="000000"/>
                </a:solidFill>
                <a:uFill>
                  <a:solidFill>
                    <a:srgbClr val="FFFFFF"/>
                  </a:solidFill>
                </a:uFill>
                <a:latin typeface="Calibri"/>
              </a:rPr>
              <a:t> studies / SNA / quant / modelling</a:t>
            </a:r>
            <a:endParaRPr lang="en-GB" sz="2400" b="0" strike="noStrike" spc="-1" dirty="0" smtClean="0">
              <a:solidFill>
                <a:srgbClr val="000000"/>
              </a:solidFill>
              <a:uFill>
                <a:solidFill>
                  <a:srgbClr val="FFFFFF"/>
                </a:solidFill>
              </a:uFill>
              <a:latin typeface="Arial"/>
            </a:endParaRPr>
          </a:p>
          <a:p>
            <a:pPr marL="428760" indent="-428400">
              <a:lnSpc>
                <a:spcPct val="100000"/>
              </a:lnSpc>
              <a:spcBef>
                <a:spcPts val="1001"/>
              </a:spcBef>
              <a:buClr>
                <a:srgbClr val="000000"/>
              </a:buClr>
              <a:buFont typeface="Arial"/>
              <a:buChar char="•"/>
            </a:pPr>
            <a:r>
              <a:rPr lang="en-GB" sz="2400" b="0" strike="noStrike" spc="-1" dirty="0" smtClean="0">
                <a:solidFill>
                  <a:srgbClr val="000000"/>
                </a:solidFill>
                <a:uFill>
                  <a:solidFill>
                    <a:srgbClr val="FFFFFF"/>
                  </a:solidFill>
                </a:uFill>
                <a:latin typeface="Calibri"/>
              </a:rPr>
              <a:t>Can we formalise and model CBPP - both to </a:t>
            </a:r>
            <a:r>
              <a:rPr lang="en-GB" sz="2400" b="0" i="1" strike="noStrike" spc="-1" dirty="0" smtClean="0">
                <a:solidFill>
                  <a:srgbClr val="000000"/>
                </a:solidFill>
                <a:uFill>
                  <a:solidFill>
                    <a:srgbClr val="FFFFFF"/>
                  </a:solidFill>
                </a:uFill>
                <a:latin typeface="Calibri"/>
              </a:rPr>
              <a:t>aid theorising</a:t>
            </a:r>
            <a:r>
              <a:rPr lang="en-GB" sz="2400" b="0" strike="noStrike" spc="-1" dirty="0" smtClean="0">
                <a:solidFill>
                  <a:srgbClr val="000000"/>
                </a:solidFill>
                <a:uFill>
                  <a:solidFill>
                    <a:srgbClr val="FFFFFF"/>
                  </a:solidFill>
                </a:uFill>
                <a:latin typeface="Calibri"/>
              </a:rPr>
              <a:t>, and </a:t>
            </a:r>
            <a:r>
              <a:rPr lang="en-GB" sz="2400" b="0" i="1" strike="noStrike" spc="-1" dirty="0" smtClean="0">
                <a:solidFill>
                  <a:srgbClr val="000000"/>
                </a:solidFill>
                <a:uFill>
                  <a:solidFill>
                    <a:srgbClr val="FFFFFF"/>
                  </a:solidFill>
                </a:uFill>
                <a:latin typeface="Calibri"/>
              </a:rPr>
              <a:t>support policy</a:t>
            </a:r>
            <a:r>
              <a:rPr lang="en-GB" sz="2400" b="0" strike="noStrike" spc="-1" dirty="0" smtClean="0">
                <a:solidFill>
                  <a:srgbClr val="000000"/>
                </a:solidFill>
                <a:uFill>
                  <a:solidFill>
                    <a:srgbClr val="FFFFFF"/>
                  </a:solidFill>
                </a:uFill>
                <a:latin typeface="Calibri"/>
              </a:rPr>
              <a:t>?</a:t>
            </a:r>
          </a:p>
          <a:p>
            <a:pPr marL="885960" lvl="1" indent="-428400">
              <a:spcBef>
                <a:spcPts val="1001"/>
              </a:spcBef>
              <a:buClr>
                <a:srgbClr val="000000"/>
              </a:buClr>
              <a:buFont typeface="Arial"/>
              <a:buChar char="•"/>
            </a:pPr>
            <a:r>
              <a:rPr lang="en-GB" sz="2400" spc="-1" dirty="0" smtClean="0">
                <a:solidFill>
                  <a:srgbClr val="000000"/>
                </a:solidFill>
                <a:uFill>
                  <a:solidFill>
                    <a:srgbClr val="FFFFFF"/>
                  </a:solidFill>
                </a:uFill>
                <a:latin typeface="Calibri" charset="0"/>
                <a:ea typeface="Calibri" charset="0"/>
                <a:cs typeface="Calibri" charset="0"/>
              </a:rPr>
              <a:t>E.g. Why do communities ‘experience’ such different growth/collapse? Can we model the effect of collaboration tools and use the model to inform their design?</a:t>
            </a:r>
          </a:p>
          <a:p>
            <a:pPr marL="428760" indent="-428400">
              <a:lnSpc>
                <a:spcPct val="100000"/>
              </a:lnSpc>
              <a:spcBef>
                <a:spcPts val="1001"/>
              </a:spcBef>
              <a:buClr>
                <a:srgbClr val="000000"/>
              </a:buClr>
              <a:buFont typeface="Arial"/>
              <a:buChar char="•"/>
            </a:pPr>
            <a:r>
              <a:rPr lang="en-GB" sz="2400" spc="-1" dirty="0" smtClean="0">
                <a:solidFill>
                  <a:srgbClr val="000000"/>
                </a:solidFill>
                <a:uFill>
                  <a:solidFill>
                    <a:srgbClr val="FFFFFF"/>
                  </a:solidFill>
                </a:uFill>
                <a:latin typeface="Calibri" charset="0"/>
                <a:ea typeface="Calibri" charset="0"/>
                <a:cs typeface="Calibri" charset="0"/>
              </a:rPr>
              <a:t>Genesis of the project: v applied model for P2PValue project -&gt; abstract model and reusable framework</a:t>
            </a:r>
          </a:p>
        </p:txBody>
      </p:sp>
      <p:pic>
        <p:nvPicPr>
          <p:cNvPr id="61" name="Picture 8"/>
          <p:cNvPicPr/>
          <p:nvPr/>
        </p:nvPicPr>
        <p:blipFill>
          <a:blip r:embed="rId2"/>
          <a:stretch/>
        </p:blipFill>
        <p:spPr>
          <a:xfrm>
            <a:off x="7698600" y="6063480"/>
            <a:ext cx="1192680" cy="794160"/>
          </a:xfrm>
          <a:prstGeom prst="rect">
            <a:avLst/>
          </a:prstGeom>
          <a:ln>
            <a:noFill/>
          </a:ln>
        </p:spPr>
      </p:pic>
      <p:pic>
        <p:nvPicPr>
          <p:cNvPr id="62" name="Picture 9"/>
          <p:cNvPicPr/>
          <p:nvPr/>
        </p:nvPicPr>
        <p:blipFill>
          <a:blip r:embed="rId3"/>
          <a:stretch/>
        </p:blipFill>
        <p:spPr>
          <a:xfrm>
            <a:off x="218880" y="6192360"/>
            <a:ext cx="3175560" cy="436320"/>
          </a:xfrm>
          <a:prstGeom prst="rect">
            <a:avLst/>
          </a:prstGeom>
          <a:ln>
            <a:noFill/>
          </a:ln>
        </p:spPr>
      </p:pic>
      <p:pic>
        <p:nvPicPr>
          <p:cNvPr id="63" name="Picture 10"/>
          <p:cNvPicPr/>
          <p:nvPr/>
        </p:nvPicPr>
        <p:blipFill>
          <a:blip r:embed="rId4"/>
          <a:stretch/>
        </p:blipFill>
        <p:spPr>
          <a:xfrm>
            <a:off x="223200" y="202680"/>
            <a:ext cx="2909520" cy="366480"/>
          </a:xfrm>
          <a:prstGeom prst="rect">
            <a:avLst/>
          </a:prstGeom>
          <a:ln>
            <a:noFill/>
          </a:ln>
        </p:spPr>
      </p:pic>
      <p:pic>
        <p:nvPicPr>
          <p:cNvPr id="64" name="Picture 11"/>
          <p:cNvPicPr/>
          <p:nvPr/>
        </p:nvPicPr>
        <p:blipFill>
          <a:blip r:embed="rId5"/>
          <a:stretch/>
        </p:blipFill>
        <p:spPr>
          <a:xfrm>
            <a:off x="7619040" y="202680"/>
            <a:ext cx="1272240" cy="356400"/>
          </a:xfrm>
          <a:prstGeom prst="rect">
            <a:avLst/>
          </a:prstGeom>
          <a:ln>
            <a:noFill/>
          </a:ln>
        </p:spPr>
      </p:pic>
      <p:pic>
        <p:nvPicPr>
          <p:cNvPr id="8" name="Picture 9"/>
          <p:cNvPicPr/>
          <p:nvPr/>
        </p:nvPicPr>
        <p:blipFill>
          <a:blip r:embed="rId6"/>
          <a:stretch/>
        </p:blipFill>
        <p:spPr>
          <a:xfrm>
            <a:off x="4589280" y="6126840"/>
            <a:ext cx="1925640" cy="526320"/>
          </a:xfrm>
          <a:prstGeom prst="rect">
            <a:avLst/>
          </a:prstGeom>
          <a:ln>
            <a:noFill/>
          </a:ln>
        </p:spPr>
      </p:pic>
      <p:pic>
        <p:nvPicPr>
          <p:cNvPr id="9" name="Picture 10"/>
          <p:cNvPicPr/>
          <p:nvPr/>
        </p:nvPicPr>
        <p:blipFill>
          <a:blip r:embed="rId7"/>
          <a:stretch/>
        </p:blipFill>
        <p:spPr>
          <a:xfrm>
            <a:off x="4563360" y="194400"/>
            <a:ext cx="1907640" cy="489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p:cNvPicPr/>
          <p:nvPr/>
        </p:nvPicPr>
        <p:blipFill>
          <a:blip r:embed="rId2"/>
          <a:stretch/>
        </p:blipFill>
        <p:spPr>
          <a:xfrm>
            <a:off x="4589280" y="6126840"/>
            <a:ext cx="1925640" cy="526320"/>
          </a:xfrm>
          <a:prstGeom prst="rect">
            <a:avLst/>
          </a:prstGeom>
          <a:ln>
            <a:noFill/>
          </a:ln>
        </p:spPr>
      </p:pic>
      <p:pic>
        <p:nvPicPr>
          <p:cNvPr id="66" name="Picture 8"/>
          <p:cNvPicPr/>
          <p:nvPr/>
        </p:nvPicPr>
        <p:blipFill>
          <a:blip r:embed="rId3"/>
          <a:stretch/>
        </p:blipFill>
        <p:spPr>
          <a:xfrm>
            <a:off x="7698600" y="6063480"/>
            <a:ext cx="1192680" cy="794160"/>
          </a:xfrm>
          <a:prstGeom prst="rect">
            <a:avLst/>
          </a:prstGeom>
          <a:ln>
            <a:noFill/>
          </a:ln>
        </p:spPr>
      </p:pic>
      <p:pic>
        <p:nvPicPr>
          <p:cNvPr id="68" name="Picture 10"/>
          <p:cNvPicPr/>
          <p:nvPr/>
        </p:nvPicPr>
        <p:blipFill>
          <a:blip r:embed="rId4"/>
          <a:stretch/>
        </p:blipFill>
        <p:spPr>
          <a:xfrm>
            <a:off x="223200" y="202680"/>
            <a:ext cx="2909520" cy="366480"/>
          </a:xfrm>
          <a:prstGeom prst="rect">
            <a:avLst/>
          </a:prstGeom>
          <a:ln>
            <a:noFill/>
          </a:ln>
        </p:spPr>
      </p:pic>
      <p:pic>
        <p:nvPicPr>
          <p:cNvPr id="69" name="Picture 11"/>
          <p:cNvPicPr/>
          <p:nvPr/>
        </p:nvPicPr>
        <p:blipFill>
          <a:blip r:embed="rId5"/>
          <a:stretch/>
        </p:blipFill>
        <p:spPr>
          <a:xfrm>
            <a:off x="7619040" y="202680"/>
            <a:ext cx="1272240" cy="356400"/>
          </a:xfrm>
          <a:prstGeom prst="rect">
            <a:avLst/>
          </a:prstGeom>
          <a:ln>
            <a:noFill/>
          </a:ln>
        </p:spPr>
      </p:pic>
      <p:pic>
        <p:nvPicPr>
          <p:cNvPr id="70" name="Picture 3"/>
          <p:cNvPicPr/>
          <p:nvPr/>
        </p:nvPicPr>
        <p:blipFill>
          <a:blip r:embed="rId6"/>
          <a:stretch/>
        </p:blipFill>
        <p:spPr>
          <a:xfrm>
            <a:off x="2144700" y="1407241"/>
            <a:ext cx="6746580" cy="5352796"/>
          </a:xfrm>
          <a:prstGeom prst="rect">
            <a:avLst/>
          </a:prstGeom>
          <a:ln>
            <a:noFill/>
          </a:ln>
        </p:spPr>
      </p:pic>
      <p:pic>
        <p:nvPicPr>
          <p:cNvPr id="9" name="Picture 10"/>
          <p:cNvPicPr/>
          <p:nvPr/>
        </p:nvPicPr>
        <p:blipFill>
          <a:blip r:embed="rId7"/>
          <a:stretch/>
        </p:blipFill>
        <p:spPr>
          <a:xfrm>
            <a:off x="4563360" y="194400"/>
            <a:ext cx="1907640" cy="489960"/>
          </a:xfrm>
          <a:prstGeom prst="rect">
            <a:avLst/>
          </a:prstGeom>
          <a:ln>
            <a:noFill/>
          </a:ln>
        </p:spPr>
      </p:pic>
      <p:pic>
        <p:nvPicPr>
          <p:cNvPr id="10" name="Picture 2"/>
          <p:cNvPicPr/>
          <p:nvPr/>
        </p:nvPicPr>
        <p:blipFill rotWithShape="1">
          <a:blip r:embed="rId8"/>
          <a:srcRect t="17647" r="27973"/>
          <a:stretch/>
        </p:blipFill>
        <p:spPr>
          <a:xfrm>
            <a:off x="166216" y="160920"/>
            <a:ext cx="3280887" cy="1204560"/>
          </a:xfrm>
          <a:prstGeom prst="rect">
            <a:avLst/>
          </a:prstGeom>
          <a:ln>
            <a:noFill/>
          </a:ln>
        </p:spPr>
      </p:pic>
      <p:sp>
        <p:nvSpPr>
          <p:cNvPr id="65" name="TextShape 1"/>
          <p:cNvSpPr txBox="1"/>
          <p:nvPr/>
        </p:nvSpPr>
        <p:spPr>
          <a:xfrm>
            <a:off x="6670622" y="194039"/>
            <a:ext cx="2249637" cy="1394917"/>
          </a:xfrm>
          <a:prstGeom prst="rect">
            <a:avLst/>
          </a:prstGeom>
          <a:solidFill>
            <a:schemeClr val="bg1"/>
          </a:solidFill>
          <a:ln>
            <a:noFill/>
          </a:ln>
        </p:spPr>
        <p:txBody>
          <a:bodyPr anchor="b">
            <a:normAutofit fontScale="55000" lnSpcReduction="20000"/>
          </a:bodyPr>
          <a:lstStyle/>
          <a:p>
            <a:pPr algn="ctr">
              <a:lnSpc>
                <a:spcPct val="100000"/>
              </a:lnSpc>
            </a:pPr>
            <a:r>
              <a:rPr lang="en-US" sz="6000" b="1" strike="noStrike" spc="-1" dirty="0">
                <a:solidFill>
                  <a:srgbClr val="000000"/>
                </a:solidFill>
                <a:uFill>
                  <a:solidFill>
                    <a:srgbClr val="FFFFFF"/>
                  </a:solidFill>
                </a:uFill>
                <a:latin typeface="Calibri Light"/>
              </a:rPr>
              <a:t>The </a:t>
            </a:r>
            <a:r>
              <a:rPr lang="en-US" sz="6000" b="1" strike="noStrike" spc="-1" dirty="0" smtClean="0">
                <a:solidFill>
                  <a:srgbClr val="000000"/>
                </a:solidFill>
                <a:uFill>
                  <a:solidFill>
                    <a:srgbClr val="FFFFFF"/>
                  </a:solidFill>
                </a:uFill>
                <a:latin typeface="Calibri Light"/>
              </a:rPr>
              <a:t>Framework and Model</a:t>
            </a:r>
            <a:endParaRPr lang="en-US" sz="6000" b="0" strike="noStrike" spc="-1" dirty="0">
              <a:solidFill>
                <a:srgbClr val="000000"/>
              </a:solidFill>
              <a:uFill>
                <a:solidFill>
                  <a:srgbClr val="FFFFFF"/>
                </a:solidFill>
              </a:uFill>
              <a:latin typeface="Calibri"/>
            </a:endParaRPr>
          </a:p>
        </p:txBody>
      </p:sp>
      <p:pic>
        <p:nvPicPr>
          <p:cNvPr id="11" name="Picture 4"/>
          <p:cNvPicPr/>
          <p:nvPr/>
        </p:nvPicPr>
        <p:blipFill rotWithShape="1">
          <a:blip r:embed="rId9"/>
          <a:srcRect r="24783"/>
          <a:stretch/>
        </p:blipFill>
        <p:spPr>
          <a:xfrm>
            <a:off x="242808" y="1407240"/>
            <a:ext cx="1748004" cy="5352797"/>
          </a:xfrm>
          <a:prstGeom prst="rect">
            <a:avLst/>
          </a:prstGeom>
          <a:ln>
            <a:noFill/>
          </a:ln>
        </p:spPr>
      </p:pic>
      <p:pic>
        <p:nvPicPr>
          <p:cNvPr id="12" name="Picture 11"/>
          <p:cNvPicPr>
            <a:picLocks noChangeAspect="1"/>
          </p:cNvPicPr>
          <p:nvPr/>
        </p:nvPicPr>
        <p:blipFill>
          <a:blip r:embed="rId10"/>
          <a:stretch>
            <a:fillRect/>
          </a:stretch>
        </p:blipFill>
        <p:spPr>
          <a:xfrm>
            <a:off x="4060889" y="124789"/>
            <a:ext cx="2454031" cy="2450093"/>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a:blip r:embed="rId2"/>
          <a:stretch/>
        </p:blipFill>
        <p:spPr>
          <a:xfrm>
            <a:off x="4589280" y="6126840"/>
            <a:ext cx="1925640" cy="526320"/>
          </a:xfrm>
          <a:prstGeom prst="rect">
            <a:avLst/>
          </a:prstGeom>
          <a:ln>
            <a:noFill/>
          </a:ln>
        </p:spPr>
      </p:pic>
      <p:sp>
        <p:nvSpPr>
          <p:cNvPr id="65" name="TextShape 1"/>
          <p:cNvSpPr txBox="1"/>
          <p:nvPr/>
        </p:nvSpPr>
        <p:spPr>
          <a:xfrm>
            <a:off x="1085760" y="622080"/>
            <a:ext cx="6857640" cy="792000"/>
          </a:xfrm>
          <a:prstGeom prst="rect">
            <a:avLst/>
          </a:prstGeom>
          <a:noFill/>
          <a:ln>
            <a:noFill/>
          </a:ln>
        </p:spPr>
        <p:txBody>
          <a:bodyPr anchor="b">
            <a:normAutofit fontScale="92500" lnSpcReduction="20000"/>
          </a:bodyPr>
          <a:lstStyle/>
          <a:p>
            <a:pPr algn="ctr">
              <a:lnSpc>
                <a:spcPct val="100000"/>
              </a:lnSpc>
            </a:pPr>
            <a:r>
              <a:rPr lang="en-US" sz="6000" b="1" strike="noStrike" spc="-1">
                <a:solidFill>
                  <a:srgbClr val="000000"/>
                </a:solidFill>
                <a:uFill>
                  <a:solidFill>
                    <a:srgbClr val="FFFFFF"/>
                  </a:solidFill>
                </a:uFill>
                <a:latin typeface="Calibri Light"/>
              </a:rPr>
              <a:t>The Framework</a:t>
            </a:r>
            <a:endParaRPr lang="en-US" sz="6000" b="0" strike="noStrike" spc="-1">
              <a:solidFill>
                <a:srgbClr val="000000"/>
              </a:solidFill>
              <a:uFill>
                <a:solidFill>
                  <a:srgbClr val="FFFFFF"/>
                </a:solidFill>
              </a:uFill>
              <a:latin typeface="Calibri"/>
            </a:endParaRPr>
          </a:p>
        </p:txBody>
      </p:sp>
      <p:pic>
        <p:nvPicPr>
          <p:cNvPr id="66" name="Picture 8"/>
          <p:cNvPicPr/>
          <p:nvPr/>
        </p:nvPicPr>
        <p:blipFill>
          <a:blip r:embed="rId3"/>
          <a:stretch/>
        </p:blipFill>
        <p:spPr>
          <a:xfrm>
            <a:off x="7698600" y="6063480"/>
            <a:ext cx="1192680" cy="794160"/>
          </a:xfrm>
          <a:prstGeom prst="rect">
            <a:avLst/>
          </a:prstGeom>
          <a:ln>
            <a:noFill/>
          </a:ln>
        </p:spPr>
      </p:pic>
      <p:pic>
        <p:nvPicPr>
          <p:cNvPr id="67" name="Picture 9"/>
          <p:cNvPicPr/>
          <p:nvPr/>
        </p:nvPicPr>
        <p:blipFill>
          <a:blip r:embed="rId4"/>
          <a:stretch/>
        </p:blipFill>
        <p:spPr>
          <a:xfrm>
            <a:off x="218880" y="6192360"/>
            <a:ext cx="3175560" cy="436320"/>
          </a:xfrm>
          <a:prstGeom prst="rect">
            <a:avLst/>
          </a:prstGeom>
          <a:ln>
            <a:noFill/>
          </a:ln>
        </p:spPr>
      </p:pic>
      <p:pic>
        <p:nvPicPr>
          <p:cNvPr id="68" name="Picture 10"/>
          <p:cNvPicPr/>
          <p:nvPr/>
        </p:nvPicPr>
        <p:blipFill>
          <a:blip r:embed="rId5"/>
          <a:stretch/>
        </p:blipFill>
        <p:spPr>
          <a:xfrm>
            <a:off x="223200" y="202680"/>
            <a:ext cx="2909520" cy="366480"/>
          </a:xfrm>
          <a:prstGeom prst="rect">
            <a:avLst/>
          </a:prstGeom>
          <a:ln>
            <a:noFill/>
          </a:ln>
        </p:spPr>
      </p:pic>
      <p:pic>
        <p:nvPicPr>
          <p:cNvPr id="69" name="Picture 11"/>
          <p:cNvPicPr/>
          <p:nvPr/>
        </p:nvPicPr>
        <p:blipFill>
          <a:blip r:embed="rId6"/>
          <a:stretch/>
        </p:blipFill>
        <p:spPr>
          <a:xfrm>
            <a:off x="7619040" y="202680"/>
            <a:ext cx="1272240" cy="356400"/>
          </a:xfrm>
          <a:prstGeom prst="rect">
            <a:avLst/>
          </a:prstGeom>
          <a:ln>
            <a:noFill/>
          </a:ln>
        </p:spPr>
      </p:pic>
      <p:sp>
        <p:nvSpPr>
          <p:cNvPr id="8" name="TextShape 2"/>
          <p:cNvSpPr txBox="1"/>
          <p:nvPr/>
        </p:nvSpPr>
        <p:spPr>
          <a:xfrm>
            <a:off x="191247" y="1540439"/>
            <a:ext cx="2839336" cy="3906771"/>
          </a:xfrm>
          <a:prstGeom prst="rect">
            <a:avLst/>
          </a:prstGeom>
          <a:noFill/>
          <a:ln>
            <a:noFill/>
          </a:ln>
        </p:spPr>
        <p:txBody>
          <a:bodyPr/>
          <a:lstStyle/>
          <a:p>
            <a:pPr marL="457560" indent="-457200">
              <a:lnSpc>
                <a:spcPct val="100000"/>
              </a:lnSpc>
              <a:spcBef>
                <a:spcPts val="1001"/>
              </a:spcBef>
              <a:buClr>
                <a:srgbClr val="000000"/>
              </a:buClr>
              <a:buFont typeface="Arial" charset="0"/>
              <a:buChar char="•"/>
            </a:pPr>
            <a:r>
              <a:rPr lang="en-GB" sz="2000" b="0" strike="noStrike" spc="-1" dirty="0" smtClean="0">
                <a:solidFill>
                  <a:srgbClr val="000000"/>
                </a:solidFill>
                <a:uFill>
                  <a:solidFill>
                    <a:srgbClr val="FFFFFF"/>
                  </a:solidFill>
                </a:uFill>
                <a:latin typeface="Calibri"/>
              </a:rPr>
              <a:t>Feedbacks and appeal</a:t>
            </a:r>
            <a:r>
              <a:rPr lang="en-GB" sz="2000" spc="-1" dirty="0" smtClean="0">
                <a:solidFill>
                  <a:srgbClr val="000000"/>
                </a:solidFill>
                <a:uFill>
                  <a:solidFill>
                    <a:srgbClr val="FFFFFF"/>
                  </a:solidFill>
                </a:uFill>
                <a:latin typeface="Calibri"/>
              </a:rPr>
              <a:t> modelled using space</a:t>
            </a:r>
          </a:p>
          <a:p>
            <a:pPr marL="457560" indent="-457200">
              <a:lnSpc>
                <a:spcPct val="100000"/>
              </a:lnSpc>
              <a:spcBef>
                <a:spcPts val="1001"/>
              </a:spcBef>
              <a:buClr>
                <a:srgbClr val="000000"/>
              </a:buClr>
              <a:buFont typeface="Arial" charset="0"/>
              <a:buChar char="•"/>
            </a:pPr>
            <a:r>
              <a:rPr lang="en-GB" sz="2000" spc="-1" dirty="0" smtClean="0">
                <a:solidFill>
                  <a:srgbClr val="000000"/>
                </a:solidFill>
                <a:uFill>
                  <a:solidFill>
                    <a:srgbClr val="FFFFFF"/>
                  </a:solidFill>
                </a:uFill>
                <a:latin typeface="Calibri"/>
              </a:rPr>
              <a:t>Tick = day(</a:t>
            </a:r>
            <a:r>
              <a:rPr lang="en-GB" sz="2000" spc="-1" dirty="0" err="1" smtClean="0">
                <a:solidFill>
                  <a:srgbClr val="000000"/>
                </a:solidFill>
                <a:uFill>
                  <a:solidFill>
                    <a:srgbClr val="FFFFFF"/>
                  </a:solidFill>
                </a:uFill>
                <a:latin typeface="Calibri"/>
              </a:rPr>
              <a:t>ish</a:t>
            </a:r>
            <a:r>
              <a:rPr lang="en-GB" sz="2000" spc="-1" dirty="0" smtClean="0">
                <a:solidFill>
                  <a:srgbClr val="000000"/>
                </a:solidFill>
                <a:uFill>
                  <a:solidFill>
                    <a:srgbClr val="FFFFFF"/>
                  </a:solidFill>
                </a:uFill>
                <a:latin typeface="Calibri"/>
              </a:rPr>
              <a:t>)</a:t>
            </a:r>
          </a:p>
          <a:p>
            <a:pPr marL="457560" indent="-457200">
              <a:lnSpc>
                <a:spcPct val="100000"/>
              </a:lnSpc>
              <a:spcBef>
                <a:spcPts val="1001"/>
              </a:spcBef>
              <a:buClr>
                <a:srgbClr val="000000"/>
              </a:buClr>
              <a:buFont typeface="Arial" charset="0"/>
              <a:buChar char="•"/>
            </a:pPr>
            <a:r>
              <a:rPr lang="en-GB" sz="2000" spc="-1" dirty="0" smtClean="0">
                <a:solidFill>
                  <a:srgbClr val="000000"/>
                </a:solidFill>
                <a:uFill>
                  <a:solidFill>
                    <a:srgbClr val="FFFFFF"/>
                  </a:solidFill>
                </a:uFill>
                <a:latin typeface="Calibri"/>
              </a:rPr>
              <a:t>Links for relationships</a:t>
            </a:r>
          </a:p>
          <a:p>
            <a:pPr marL="360" algn="ctr">
              <a:lnSpc>
                <a:spcPct val="100000"/>
              </a:lnSpc>
              <a:spcBef>
                <a:spcPts val="1001"/>
              </a:spcBef>
              <a:buClr>
                <a:srgbClr val="000000"/>
              </a:buClr>
            </a:pPr>
            <a:endParaRPr lang="en-GB" sz="2000" b="0" strike="noStrike" spc="-1" dirty="0" smtClean="0">
              <a:solidFill>
                <a:srgbClr val="000000"/>
              </a:solidFill>
              <a:uFill>
                <a:solidFill>
                  <a:srgbClr val="FFFFFF"/>
                </a:solidFill>
              </a:uFill>
              <a:latin typeface="Calibri"/>
            </a:endParaRPr>
          </a:p>
          <a:p>
            <a:pPr marL="360" algn="ctr">
              <a:lnSpc>
                <a:spcPct val="100000"/>
              </a:lnSpc>
              <a:spcBef>
                <a:spcPts val="1001"/>
              </a:spcBef>
              <a:buClr>
                <a:srgbClr val="000000"/>
              </a:buClr>
            </a:pPr>
            <a:r>
              <a:rPr lang="en-GB" sz="1600" spc="-1" dirty="0" smtClean="0">
                <a:solidFill>
                  <a:srgbClr val="000000"/>
                </a:solidFill>
                <a:uFill>
                  <a:solidFill>
                    <a:srgbClr val="FFFFFF"/>
                  </a:solidFill>
                </a:uFill>
                <a:hlinkClick r:id="rId7"/>
              </a:rPr>
              <a:t>https://github.com/P2Pvalue/CommonersFramework</a:t>
            </a:r>
            <a:endParaRPr lang="en-GB" sz="1600" spc="-1" dirty="0" smtClean="0">
              <a:solidFill>
                <a:srgbClr val="000000"/>
              </a:solidFill>
              <a:uFill>
                <a:solidFill>
                  <a:srgbClr val="FFFFFF"/>
                </a:solidFill>
              </a:uFill>
            </a:endParaRPr>
          </a:p>
          <a:p>
            <a:pPr marL="360" algn="ctr">
              <a:lnSpc>
                <a:spcPct val="100000"/>
              </a:lnSpc>
              <a:spcBef>
                <a:spcPts val="1001"/>
              </a:spcBef>
              <a:buClr>
                <a:srgbClr val="000000"/>
              </a:buClr>
            </a:pPr>
            <a:endParaRPr lang="en-GB" sz="1600" b="0" strike="noStrike" spc="-1" dirty="0">
              <a:solidFill>
                <a:srgbClr val="000000"/>
              </a:solidFill>
              <a:uFill>
                <a:solidFill>
                  <a:srgbClr val="FFFFFF"/>
                </a:solidFill>
              </a:uFill>
              <a:latin typeface="Arial"/>
            </a:endParaRPr>
          </a:p>
          <a:p>
            <a:pPr marL="360" algn="ctr">
              <a:lnSpc>
                <a:spcPct val="100000"/>
              </a:lnSpc>
              <a:spcBef>
                <a:spcPts val="1001"/>
              </a:spcBef>
              <a:buClr>
                <a:srgbClr val="000000"/>
              </a:buClr>
            </a:pPr>
            <a:r>
              <a:rPr lang="en-GB" sz="1600" spc="-1" dirty="0" smtClean="0">
                <a:solidFill>
                  <a:srgbClr val="000000"/>
                </a:solidFill>
                <a:uFill>
                  <a:solidFill>
                    <a:srgbClr val="FFFFFF"/>
                  </a:solidFill>
                </a:uFill>
                <a:latin typeface="Arial"/>
              </a:rPr>
              <a:t>Model in </a:t>
            </a:r>
            <a:r>
              <a:rPr lang="en-GB" sz="1600" spc="-1" dirty="0" err="1" smtClean="0">
                <a:solidFill>
                  <a:srgbClr val="000000"/>
                </a:solidFill>
                <a:uFill>
                  <a:solidFill>
                    <a:srgbClr val="FFFFFF"/>
                  </a:solidFill>
                </a:uFill>
                <a:latin typeface="Arial"/>
              </a:rPr>
              <a:t>NetLogo</a:t>
            </a:r>
            <a:r>
              <a:rPr lang="en-GB" sz="1600" spc="-1" dirty="0" smtClean="0">
                <a:solidFill>
                  <a:srgbClr val="000000"/>
                </a:solidFill>
                <a:uFill>
                  <a:solidFill>
                    <a:srgbClr val="FFFFFF"/>
                  </a:solidFill>
                </a:uFill>
                <a:latin typeface="Arial"/>
              </a:rPr>
              <a:t> (uses Network Extension)</a:t>
            </a:r>
            <a:endParaRPr lang="en-GB" sz="16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8"/>
          <a:stretch>
            <a:fillRect/>
          </a:stretch>
        </p:blipFill>
        <p:spPr>
          <a:xfrm>
            <a:off x="3394440" y="1269740"/>
            <a:ext cx="5496840" cy="5488016"/>
          </a:xfrm>
          <a:prstGeom prst="rect">
            <a:avLst/>
          </a:prstGeom>
        </p:spPr>
      </p:pic>
      <p:pic>
        <p:nvPicPr>
          <p:cNvPr id="11" name="Picture 10"/>
          <p:cNvPicPr/>
          <p:nvPr/>
        </p:nvPicPr>
        <p:blipFill>
          <a:blip r:embed="rId9"/>
          <a:stretch/>
        </p:blipFill>
        <p:spPr>
          <a:xfrm>
            <a:off x="4563360" y="194400"/>
            <a:ext cx="1907640" cy="489960"/>
          </a:xfrm>
          <a:prstGeom prst="rect">
            <a:avLst/>
          </a:prstGeom>
          <a:ln>
            <a:noFill/>
          </a:ln>
        </p:spPr>
      </p:pic>
      <p:sp>
        <p:nvSpPr>
          <p:cNvPr id="14" name="Left-Right Arrow 13"/>
          <p:cNvSpPr/>
          <p:nvPr/>
        </p:nvSpPr>
        <p:spPr>
          <a:xfrm>
            <a:off x="4068033" y="3711844"/>
            <a:ext cx="1122218" cy="374073"/>
          </a:xfrm>
          <a:prstGeom prst="leftRightArrow">
            <a:avLst>
              <a:gd name="adj1" fmla="val 50000"/>
              <a:gd name="adj2" fmla="val 64815"/>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Left-Right Arrow 14"/>
          <p:cNvSpPr/>
          <p:nvPr/>
        </p:nvSpPr>
        <p:spPr>
          <a:xfrm>
            <a:off x="6986062" y="3639675"/>
            <a:ext cx="1122218" cy="374073"/>
          </a:xfrm>
          <a:prstGeom prst="leftRightArrow">
            <a:avLst>
              <a:gd name="adj1" fmla="val 50000"/>
              <a:gd name="adj2" fmla="val 64815"/>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p:cNvSpPr txBox="1"/>
          <p:nvPr/>
        </p:nvSpPr>
        <p:spPr>
          <a:xfrm rot="16200000">
            <a:off x="5322279" y="3668047"/>
            <a:ext cx="1969554" cy="461665"/>
          </a:xfrm>
          <a:prstGeom prst="rect">
            <a:avLst/>
          </a:prstGeom>
          <a:noFill/>
        </p:spPr>
        <p:txBody>
          <a:bodyPr wrap="square" rtlCol="0">
            <a:spAutoFit/>
          </a:bodyPr>
          <a:lstStyle/>
          <a:p>
            <a:r>
              <a:rPr lang="en-GB" sz="2400" b="1" dirty="0" smtClean="0">
                <a:solidFill>
                  <a:srgbClr val="FFFF00"/>
                </a:solidFill>
              </a:rPr>
              <a:t>Most active</a:t>
            </a:r>
            <a:endParaRPr lang="en-GB" sz="2400" b="1" dirty="0">
              <a:solidFill>
                <a:srgbClr val="FFFF00"/>
              </a:solidFill>
            </a:endParaRPr>
          </a:p>
        </p:txBody>
      </p:sp>
      <p:sp>
        <p:nvSpPr>
          <p:cNvPr id="19" name="TextBox 18"/>
          <p:cNvSpPr txBox="1"/>
          <p:nvPr/>
        </p:nvSpPr>
        <p:spPr>
          <a:xfrm rot="5400000">
            <a:off x="4765185" y="3763475"/>
            <a:ext cx="2160410" cy="461665"/>
          </a:xfrm>
          <a:prstGeom prst="rect">
            <a:avLst/>
          </a:prstGeom>
          <a:noFill/>
        </p:spPr>
        <p:txBody>
          <a:bodyPr wrap="square" rtlCol="0">
            <a:spAutoFit/>
          </a:bodyPr>
          <a:lstStyle/>
          <a:p>
            <a:r>
              <a:rPr lang="en-GB" sz="2400" b="1" smtClean="0">
                <a:solidFill>
                  <a:srgbClr val="FFFF00"/>
                </a:solidFill>
              </a:rPr>
              <a:t>Most popular</a:t>
            </a:r>
            <a:endParaRPr lang="en-GB" sz="2400" b="1" dirty="0">
              <a:solidFill>
                <a:srgbClr val="FFFF00"/>
              </a:solidFill>
            </a:endParaRPr>
          </a:p>
        </p:txBody>
      </p:sp>
      <p:sp>
        <p:nvSpPr>
          <p:cNvPr id="20" name="Left-Right Arrow 19"/>
          <p:cNvSpPr/>
          <p:nvPr/>
        </p:nvSpPr>
        <p:spPr>
          <a:xfrm rot="5400000">
            <a:off x="6145498" y="3894167"/>
            <a:ext cx="5488017" cy="239163"/>
          </a:xfrm>
          <a:prstGeom prst="leftRightArrow">
            <a:avLst>
              <a:gd name="adj1" fmla="val 50000"/>
              <a:gd name="adj2" fmla="val 112902"/>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987984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Shape 1"/>
          <p:cNvSpPr txBox="1"/>
          <p:nvPr/>
        </p:nvSpPr>
        <p:spPr>
          <a:xfrm>
            <a:off x="1010809" y="788658"/>
            <a:ext cx="6857640" cy="792000"/>
          </a:xfrm>
          <a:prstGeom prst="rect">
            <a:avLst/>
          </a:prstGeom>
          <a:noFill/>
          <a:ln>
            <a:noFill/>
          </a:ln>
        </p:spPr>
        <p:txBody>
          <a:bodyPr anchor="b">
            <a:normAutofit fontScale="92500" lnSpcReduction="20000"/>
          </a:bodyPr>
          <a:lstStyle/>
          <a:p>
            <a:pPr algn="ctr">
              <a:lnSpc>
                <a:spcPct val="100000"/>
              </a:lnSpc>
            </a:pPr>
            <a:r>
              <a:rPr lang="en-US" sz="6000" b="1" strike="noStrike" spc="-1">
                <a:solidFill>
                  <a:srgbClr val="000000"/>
                </a:solidFill>
                <a:uFill>
                  <a:solidFill>
                    <a:srgbClr val="FFFFFF"/>
                  </a:solidFill>
                </a:uFill>
                <a:latin typeface="Calibri Light"/>
              </a:rPr>
              <a:t>Prelim. </a:t>
            </a:r>
            <a:r>
              <a:rPr lang="en-US" sz="6000" b="1" strike="noStrike" spc="-1" dirty="0">
                <a:solidFill>
                  <a:srgbClr val="000000"/>
                </a:solidFill>
                <a:uFill>
                  <a:solidFill>
                    <a:srgbClr val="FFFFFF"/>
                  </a:solidFill>
                </a:uFill>
                <a:latin typeface="Calibri Light"/>
              </a:rPr>
              <a:t>Results</a:t>
            </a:r>
            <a:endParaRPr lang="en-US" sz="6000" b="0" strike="noStrike" spc="-1" dirty="0">
              <a:solidFill>
                <a:srgbClr val="000000"/>
              </a:solidFill>
              <a:uFill>
                <a:solidFill>
                  <a:srgbClr val="FFFFFF"/>
                </a:solidFill>
              </a:uFill>
              <a:latin typeface="Calibri"/>
            </a:endParaRPr>
          </a:p>
        </p:txBody>
      </p:sp>
      <p:pic>
        <p:nvPicPr>
          <p:cNvPr id="80" name="Picture 8"/>
          <p:cNvPicPr/>
          <p:nvPr/>
        </p:nvPicPr>
        <p:blipFill>
          <a:blip r:embed="rId3"/>
          <a:stretch/>
        </p:blipFill>
        <p:spPr>
          <a:xfrm>
            <a:off x="7698600" y="6063480"/>
            <a:ext cx="1192680" cy="794160"/>
          </a:xfrm>
          <a:prstGeom prst="rect">
            <a:avLst/>
          </a:prstGeom>
          <a:ln>
            <a:noFill/>
          </a:ln>
        </p:spPr>
      </p:pic>
      <p:pic>
        <p:nvPicPr>
          <p:cNvPr id="81" name="Picture 9"/>
          <p:cNvPicPr/>
          <p:nvPr/>
        </p:nvPicPr>
        <p:blipFill>
          <a:blip r:embed="rId4"/>
          <a:stretch/>
        </p:blipFill>
        <p:spPr>
          <a:xfrm>
            <a:off x="218880" y="6192360"/>
            <a:ext cx="3175560" cy="436320"/>
          </a:xfrm>
          <a:prstGeom prst="rect">
            <a:avLst/>
          </a:prstGeom>
          <a:ln>
            <a:noFill/>
          </a:ln>
        </p:spPr>
      </p:pic>
      <p:pic>
        <p:nvPicPr>
          <p:cNvPr id="82" name="Picture 10"/>
          <p:cNvPicPr/>
          <p:nvPr/>
        </p:nvPicPr>
        <p:blipFill>
          <a:blip r:embed="rId5"/>
          <a:stretch/>
        </p:blipFill>
        <p:spPr>
          <a:xfrm>
            <a:off x="223200" y="202680"/>
            <a:ext cx="2909520" cy="366480"/>
          </a:xfrm>
          <a:prstGeom prst="rect">
            <a:avLst/>
          </a:prstGeom>
          <a:ln>
            <a:noFill/>
          </a:ln>
        </p:spPr>
      </p:pic>
      <p:pic>
        <p:nvPicPr>
          <p:cNvPr id="83" name="Picture 11"/>
          <p:cNvPicPr/>
          <p:nvPr/>
        </p:nvPicPr>
        <p:blipFill>
          <a:blip r:embed="rId6"/>
          <a:stretch/>
        </p:blipFill>
        <p:spPr>
          <a:xfrm>
            <a:off x="7619040" y="202680"/>
            <a:ext cx="1272240" cy="356400"/>
          </a:xfrm>
          <a:prstGeom prst="rect">
            <a:avLst/>
          </a:prstGeom>
          <a:ln>
            <a:noFill/>
          </a:ln>
        </p:spPr>
      </p:pic>
      <p:sp>
        <p:nvSpPr>
          <p:cNvPr id="84" name="TextShape 2"/>
          <p:cNvSpPr txBox="1"/>
          <p:nvPr/>
        </p:nvSpPr>
        <p:spPr>
          <a:xfrm>
            <a:off x="1987200" y="1785342"/>
            <a:ext cx="5145120" cy="3677298"/>
          </a:xfrm>
          <a:prstGeom prst="rect">
            <a:avLst/>
          </a:prstGeom>
          <a:noFill/>
          <a:ln>
            <a:noFill/>
          </a:ln>
        </p:spPr>
        <p:txBody>
          <a:bodyPr/>
          <a:lstStyle/>
          <a:p>
            <a:pPr marL="428625" indent="-428625">
              <a:buFont typeface="Arial" charset="0"/>
              <a:buChar char="•"/>
            </a:pPr>
            <a:r>
              <a:rPr lang="en-US" sz="3200" dirty="0" smtClean="0"/>
              <a:t>Exploring parameter space and relation to observed community behaviour</a:t>
            </a:r>
          </a:p>
          <a:p>
            <a:pPr marL="428625" indent="-428625">
              <a:buFont typeface="Arial" charset="0"/>
              <a:buChar char="•"/>
            </a:pPr>
            <a:r>
              <a:rPr lang="en-US" sz="3200" dirty="0" smtClean="0"/>
              <a:t>Power law cut-off.</a:t>
            </a:r>
            <a:endParaRPr lang="es-ES" sz="3200" b="0" strike="noStrike" spc="-1" dirty="0">
              <a:solidFill>
                <a:srgbClr val="000000"/>
              </a:solidFill>
              <a:uFill>
                <a:solidFill>
                  <a:srgbClr val="FFFFFF"/>
                </a:solidFill>
              </a:uFill>
              <a:latin typeface="Arial"/>
            </a:endParaRPr>
          </a:p>
        </p:txBody>
      </p:sp>
      <p:pic>
        <p:nvPicPr>
          <p:cNvPr id="85" name="Picture 3"/>
          <p:cNvPicPr/>
          <p:nvPr/>
        </p:nvPicPr>
        <p:blipFill>
          <a:blip r:embed="rId7"/>
          <a:stretch/>
        </p:blipFill>
        <p:spPr>
          <a:xfrm>
            <a:off x="6471000" y="2682180"/>
            <a:ext cx="2544480" cy="1121040"/>
          </a:xfrm>
          <a:prstGeom prst="rect">
            <a:avLst/>
          </a:prstGeom>
          <a:ln>
            <a:noFill/>
          </a:ln>
        </p:spPr>
      </p:pic>
      <p:pic>
        <p:nvPicPr>
          <p:cNvPr id="86" name="Picture 5"/>
          <p:cNvPicPr/>
          <p:nvPr/>
        </p:nvPicPr>
        <p:blipFill>
          <a:blip r:embed="rId8"/>
          <a:stretch/>
        </p:blipFill>
        <p:spPr>
          <a:xfrm>
            <a:off x="627840" y="2305440"/>
            <a:ext cx="1268640" cy="586440"/>
          </a:xfrm>
          <a:prstGeom prst="rect">
            <a:avLst/>
          </a:prstGeom>
          <a:ln>
            <a:noFill/>
          </a:ln>
        </p:spPr>
      </p:pic>
      <p:pic>
        <p:nvPicPr>
          <p:cNvPr id="87" name="Picture 6"/>
          <p:cNvPicPr/>
          <p:nvPr/>
        </p:nvPicPr>
        <p:blipFill>
          <a:blip r:embed="rId9"/>
          <a:stretch/>
        </p:blipFill>
        <p:spPr>
          <a:xfrm>
            <a:off x="98640" y="3003480"/>
            <a:ext cx="1268640" cy="618120"/>
          </a:xfrm>
          <a:prstGeom prst="rect">
            <a:avLst/>
          </a:prstGeom>
          <a:ln>
            <a:noFill/>
          </a:ln>
        </p:spPr>
      </p:pic>
      <p:pic>
        <p:nvPicPr>
          <p:cNvPr id="88" name="Picture 7"/>
          <p:cNvPicPr/>
          <p:nvPr/>
        </p:nvPicPr>
        <p:blipFill>
          <a:blip r:embed="rId10"/>
          <a:stretch/>
        </p:blipFill>
        <p:spPr>
          <a:xfrm>
            <a:off x="452160" y="3705840"/>
            <a:ext cx="1354320" cy="690120"/>
          </a:xfrm>
          <a:prstGeom prst="rect">
            <a:avLst/>
          </a:prstGeom>
          <a:ln>
            <a:noFill/>
          </a:ln>
        </p:spPr>
      </p:pic>
      <p:pic>
        <p:nvPicPr>
          <p:cNvPr id="12" name="Picture 9"/>
          <p:cNvPicPr/>
          <p:nvPr/>
        </p:nvPicPr>
        <p:blipFill>
          <a:blip r:embed="rId11"/>
          <a:stretch/>
        </p:blipFill>
        <p:spPr>
          <a:xfrm>
            <a:off x="4589280" y="6126840"/>
            <a:ext cx="1925640" cy="526320"/>
          </a:xfrm>
          <a:prstGeom prst="rect">
            <a:avLst/>
          </a:prstGeom>
          <a:ln>
            <a:noFill/>
          </a:ln>
        </p:spPr>
      </p:pic>
      <p:pic>
        <p:nvPicPr>
          <p:cNvPr id="13" name="Picture 10"/>
          <p:cNvPicPr/>
          <p:nvPr/>
        </p:nvPicPr>
        <p:blipFill>
          <a:blip r:embed="rId12"/>
          <a:stretch/>
        </p:blipFill>
        <p:spPr>
          <a:xfrm>
            <a:off x="4563360" y="194400"/>
            <a:ext cx="1907640" cy="489960"/>
          </a:xfrm>
          <a:prstGeom prst="rect">
            <a:avLst/>
          </a:prstGeom>
          <a:ln>
            <a:noFill/>
          </a:ln>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42940" y="3922228"/>
            <a:ext cx="1830959" cy="1911674"/>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4201</TotalTime>
  <Words>989</Words>
  <Application>Microsoft Macintosh PowerPoint</Application>
  <PresentationFormat>On-screen Show (4:3)</PresentationFormat>
  <Paragraphs>93</Paragraphs>
  <Slides>14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Calibri</vt:lpstr>
      <vt:lpstr>Calibri Light</vt:lpstr>
      <vt:lpstr>DejaVu Sans</vt:lpstr>
      <vt:lpstr>Mangal</vt:lpstr>
      <vt:lpstr>Symbol</vt:lpstr>
      <vt:lpstr>Times New Roman</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Barbrook-Johnson P  Dr (Sociology)</dc:creator>
  <dc:description/>
  <cp:lastModifiedBy>Peter Barbrook-Johnson</cp:lastModifiedBy>
  <cp:revision>76</cp:revision>
  <dcterms:created xsi:type="dcterms:W3CDTF">2017-09-18T15:41:51Z</dcterms:created>
  <dcterms:modified xsi:type="dcterms:W3CDTF">2017-09-27T08:18:00Z</dcterms:modified>
  <dc:language>es-ES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9</vt:i4>
  </property>
</Properties>
</file>